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49" r:id="rId2"/>
    <p:sldId id="346" r:id="rId3"/>
    <p:sldId id="348" r:id="rId4"/>
    <p:sldId id="350" r:id="rId5"/>
    <p:sldId id="351" r:id="rId6"/>
    <p:sldId id="354" r:id="rId7"/>
    <p:sldId id="352" r:id="rId8"/>
    <p:sldId id="356" r:id="rId9"/>
    <p:sldId id="357" r:id="rId10"/>
    <p:sldId id="359" r:id="rId11"/>
    <p:sldId id="358" r:id="rId12"/>
    <p:sldId id="360" r:id="rId13"/>
    <p:sldId id="361" r:id="rId14"/>
    <p:sldId id="362" r:id="rId15"/>
    <p:sldId id="363" r:id="rId16"/>
    <p:sldId id="364" r:id="rId17"/>
    <p:sldId id="365" r:id="rId18"/>
    <p:sldId id="367" r:id="rId19"/>
    <p:sldId id="368" r:id="rId20"/>
    <p:sldId id="369" r:id="rId21"/>
    <p:sldId id="371" r:id="rId22"/>
    <p:sldId id="370" r:id="rId23"/>
    <p:sldId id="355"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CHAVARRIA GALINDO Martin" initials="EGM" lastIdx="1" clrIdx="0">
    <p:extLst>
      <p:ext uri="{19B8F6BF-5375-455C-9EA6-DF929625EA0E}">
        <p15:presenceInfo xmlns:p15="http://schemas.microsoft.com/office/powerpoint/2012/main" userId="ECHAVARRIA GALINDO Mar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2A748E"/>
    <a:srgbClr val="2A768E"/>
    <a:srgbClr val="218E8D"/>
    <a:srgbClr val="7030A0"/>
    <a:srgbClr val="BB85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31"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08T15:13:29.45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F6881-CC8F-40C1-B038-4E35B10E9313}"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D0947-0C04-40BA-9A6F-D88EB238EE9B}" type="slidenum">
              <a:rPr lang="en-US" smtClean="0"/>
              <a:t>‹#›</a:t>
            </a:fld>
            <a:endParaRPr lang="en-US"/>
          </a:p>
        </p:txBody>
      </p:sp>
    </p:spTree>
    <p:extLst>
      <p:ext uri="{BB962C8B-B14F-4D97-AF65-F5344CB8AC3E}">
        <p14:creationId xmlns:p14="http://schemas.microsoft.com/office/powerpoint/2010/main" val="28804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28431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1206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30423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0386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0006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006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0099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685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3399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3963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0055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7324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56147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28643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080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78358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6455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8132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B9C0-FC06-4F7B-B684-66FC90AF4EF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FB6F175-4623-40FC-A9FD-1B201A8962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8D92ACB8-C409-4D74-8751-D9A6A577ECAC}"/>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05409EDA-B945-42A5-A22C-26E71C652B7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3C3025-C260-41E3-92CA-36926624E15A}"/>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2499514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CEF1-D562-4859-AAD3-91D014C0A9B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DCCB8BA-CF2F-4EAD-B014-A10E93AD8BC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404B78-1D4B-4359-BB29-2531D6BB50A6}"/>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90DD4A75-B570-4710-8147-C2BA2625451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4F7716C-A33E-48BD-BEE1-16B08BB3F5FD}"/>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3419263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41FA8-5FEA-4ED1-96A9-4AABC5EA357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F1DE586-AF95-485C-A642-5F86312C636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84793E8-C07D-4ED1-B9CF-3ADBAF3627C2}"/>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3661A790-9B14-4408-AEFE-599DA87CED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DDEA111-7EFC-4A93-8DA6-964ED3F46535}"/>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388033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6302-B904-4750-A8B9-A3E3B64C84A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B0B1311-451D-4DB1-AC91-7E2479ECE1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CF43456-EFE3-4A28-BEB8-FECFE237EB3A}"/>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ABA89508-3489-41AD-8F6C-D5592EB2908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985B034-99B2-47F5-8783-45055E8ED811}"/>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138777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5E58D-E1A0-43A0-A5B9-E8BD7B1A03C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0B3B61E-9774-46FC-AC24-B4B34101E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F273DDA-FC7C-4465-8B9B-51995149E29B}"/>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F6DE1AE9-439E-4DD0-80C2-AF64736FBEA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658469A-8943-44FF-96FE-77FE612ABDA2}"/>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55719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9CC0-AF2B-4EA9-8FCF-1CDC8D28A7A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ED15EB6-E313-4D8F-A1D9-38C47FA82F2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C8BB301-FA81-4770-83B3-1617C21856E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0A8711A-2B8D-4DA3-8DA2-4585E9E78C2C}"/>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6" name="Footer Placeholder 5">
            <a:extLst>
              <a:ext uri="{FF2B5EF4-FFF2-40B4-BE49-F238E27FC236}">
                <a16:creationId xmlns:a16="http://schemas.microsoft.com/office/drawing/2014/main" id="{2FADE5B3-BC37-4AEA-A438-FAF0F7A5DB0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B07559D-14B2-4CB3-B2A5-8032DD2A1535}"/>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344521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D721-4FB3-49DC-B1F8-A1516BE21540}"/>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CA67275-91A1-44CE-9CC6-2F3B319C4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69630A4-5E4D-4448-BD17-99109DBBE0A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D1A0FD8-1AFB-4820-BC3E-D1254C0819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C3D939B-44B0-4F90-B9A9-7D457E52FE9E}"/>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2836ED97-55B9-489C-AD5C-204CB79F01BF}"/>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8" name="Footer Placeholder 7">
            <a:extLst>
              <a:ext uri="{FF2B5EF4-FFF2-40B4-BE49-F238E27FC236}">
                <a16:creationId xmlns:a16="http://schemas.microsoft.com/office/drawing/2014/main" id="{383C12FD-3A7E-43C5-92B4-60171CABC3B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F5A9F81-F628-4732-BA51-1DA0BF01C713}"/>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324355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A6C1-B67E-4A1B-909D-F5D8910F45EA}"/>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FBD3988-FA4A-459F-BD0F-9C5EAA25B14C}"/>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4" name="Footer Placeholder 3">
            <a:extLst>
              <a:ext uri="{FF2B5EF4-FFF2-40B4-BE49-F238E27FC236}">
                <a16:creationId xmlns:a16="http://schemas.microsoft.com/office/drawing/2014/main" id="{7BC5AD57-FFB3-4294-8C3E-7614AEB36AD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42BDE01-201E-473D-BEB9-1F8010F7FAB4}"/>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842616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B100B7-844F-43AC-8487-31B47223B8E4}"/>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3" name="Footer Placeholder 2">
            <a:extLst>
              <a:ext uri="{FF2B5EF4-FFF2-40B4-BE49-F238E27FC236}">
                <a16:creationId xmlns:a16="http://schemas.microsoft.com/office/drawing/2014/main" id="{29B6D721-4CCA-43D9-96BB-CFE4C99A969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BC71F6E-EC13-4900-981B-417630E4141C}"/>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51532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4F6D-2E76-492F-B81D-1918FB514C1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DD6EFAC-FDE2-45FA-AE86-32E46DFFB8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432046F-3470-497A-94C1-840344EA2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F3CF1F8-3502-4723-A73F-A71FB30D9290}"/>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6" name="Footer Placeholder 5">
            <a:extLst>
              <a:ext uri="{FF2B5EF4-FFF2-40B4-BE49-F238E27FC236}">
                <a16:creationId xmlns:a16="http://schemas.microsoft.com/office/drawing/2014/main" id="{285D82C0-6B4F-42C1-8F8E-2D3D29C1E08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7D9EEF3-4409-408A-AAB1-A8A477A25FBD}"/>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287024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B3A0-EDE1-4D88-A055-F9301ACC97F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A82522C-0E6B-4B93-A948-2711B26AF8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7A3AD16-90AE-45AB-9C83-6D1C81924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939A293-7B75-4490-ABA3-81AD9B936873}"/>
              </a:ext>
            </a:extLst>
          </p:cNvPr>
          <p:cNvSpPr>
            <a:spLocks noGrp="1"/>
          </p:cNvSpPr>
          <p:nvPr>
            <p:ph type="dt" sz="half" idx="10"/>
          </p:nvPr>
        </p:nvSpPr>
        <p:spPr/>
        <p:txBody>
          <a:bodyPr/>
          <a:lstStyle/>
          <a:p>
            <a:fld id="{6E039544-5FAA-4FFE-88A2-44A721ECD7F4}" type="datetimeFigureOut">
              <a:rPr lang="zh-CN" altLang="en-US" smtClean="0"/>
              <a:t>2024/5/8</a:t>
            </a:fld>
            <a:endParaRPr lang="zh-CN" altLang="en-US"/>
          </a:p>
        </p:txBody>
      </p:sp>
      <p:sp>
        <p:nvSpPr>
          <p:cNvPr id="6" name="Footer Placeholder 5">
            <a:extLst>
              <a:ext uri="{FF2B5EF4-FFF2-40B4-BE49-F238E27FC236}">
                <a16:creationId xmlns:a16="http://schemas.microsoft.com/office/drawing/2014/main" id="{F4AB7610-2F69-491E-B162-F18A7B1FEA0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8E947B6-1A32-44BE-9CBC-CE2B2C2036E7}"/>
              </a:ext>
            </a:extLst>
          </p:cNvPr>
          <p:cNvSpPr>
            <a:spLocks noGrp="1"/>
          </p:cNvSpPr>
          <p:nvPr>
            <p:ph type="sldNum" sz="quarter" idx="12"/>
          </p:nvPr>
        </p:nvSpPr>
        <p:spPr/>
        <p:txBody>
          <a:body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119772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1E2DDB-5F29-4D0E-89EC-57F0B0FC39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DBC14B7-A12B-44D5-B004-BE5DB675E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3F8E6E6-C79E-47D9-B3DF-88F2491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39544-5FAA-4FFE-88A2-44A721ECD7F4}" type="datetimeFigureOut">
              <a:rPr lang="zh-CN" altLang="en-US" smtClean="0"/>
              <a:t>2024/5/8</a:t>
            </a:fld>
            <a:endParaRPr lang="zh-CN" altLang="en-US"/>
          </a:p>
        </p:txBody>
      </p:sp>
      <p:sp>
        <p:nvSpPr>
          <p:cNvPr id="5" name="Footer Placeholder 4">
            <a:extLst>
              <a:ext uri="{FF2B5EF4-FFF2-40B4-BE49-F238E27FC236}">
                <a16:creationId xmlns:a16="http://schemas.microsoft.com/office/drawing/2014/main" id="{45DA4829-48F6-416E-8C15-3A4149761B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A4ADA24-8C4C-4DE2-B848-B4411C713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B5CEA-ECEB-4FFC-BBC0-6F503DB77AAE}" type="slidenum">
              <a:rPr lang="zh-CN" altLang="en-US" smtClean="0"/>
              <a:t>‹#›</a:t>
            </a:fld>
            <a:endParaRPr lang="zh-CN" altLang="en-US"/>
          </a:p>
        </p:txBody>
      </p:sp>
    </p:spTree>
    <p:extLst>
      <p:ext uri="{BB962C8B-B14F-4D97-AF65-F5344CB8AC3E}">
        <p14:creationId xmlns:p14="http://schemas.microsoft.com/office/powerpoint/2010/main" val="1481166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43">
            <a:extLst>
              <a:ext uri="{FF2B5EF4-FFF2-40B4-BE49-F238E27FC236}">
                <a16:creationId xmlns:a16="http://schemas.microsoft.com/office/drawing/2014/main" id="{82B24F99-34AC-4E01-99C2-9A59BCE7E869}"/>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rot="10800000">
            <a:off x="0" y="-4157"/>
            <a:ext cx="12228716" cy="6862157"/>
          </a:xfrm>
          <a:prstGeom prst="rect">
            <a:avLst/>
          </a:prstGeom>
          <a:solidFill>
            <a:srgbClr val="7030A0"/>
          </a:solidFill>
        </p:spPr>
      </p:pic>
      <p:sp>
        <p:nvSpPr>
          <p:cNvPr id="26" name="平行四边形 25"/>
          <p:cNvSpPr/>
          <p:nvPr/>
        </p:nvSpPr>
        <p:spPr>
          <a:xfrm>
            <a:off x="686429" y="1519841"/>
            <a:ext cx="9563040" cy="3243228"/>
          </a:xfrm>
          <a:prstGeom prst="parallelogram">
            <a:avLst>
              <a:gd name="adj" fmla="val 42388"/>
            </a:avLst>
          </a:prstGeom>
          <a:solidFill>
            <a:srgbClr val="7030A0">
              <a:alpha val="41000"/>
            </a:srgbClr>
          </a:solidFill>
          <a:ln>
            <a:noFill/>
          </a:ln>
          <a:effectLst>
            <a:glow rad="723900">
              <a:schemeClr val="bg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 y="6536750"/>
            <a:ext cx="12192000" cy="321250"/>
          </a:xfrm>
          <a:prstGeom prst="rect">
            <a:avLst/>
          </a:prstGeom>
        </p:spPr>
      </p:pic>
      <p:sp>
        <p:nvSpPr>
          <p:cNvPr id="50" name="副标题 2"/>
          <p:cNvSpPr>
            <a:spLocks noGrp="1"/>
          </p:cNvSpPr>
          <p:nvPr/>
        </p:nvSpPr>
        <p:spPr>
          <a:xfrm>
            <a:off x="1580775" y="4023651"/>
            <a:ext cx="7841131" cy="609941"/>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50000"/>
              </a:lnSpc>
              <a:spcBef>
                <a:spcPts val="0"/>
              </a:spcBef>
              <a:spcAft>
                <a:spcPts val="1200"/>
              </a:spcAft>
              <a:buClrTx/>
              <a:buSzTx/>
              <a:buFontTx/>
              <a:buNone/>
              <a:tabLst/>
              <a:defRPr/>
            </a:pPr>
            <a:r>
              <a:rPr kumimoji="1" lang="es-CO"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alibri" panose="020F0502020204030204" pitchFamily="34" charset="0"/>
              </a:rPr>
              <a:t>Martin Echavarria Galindo  </a:t>
            </a:r>
          </a:p>
          <a:p>
            <a:pPr marL="0" marR="0" lvl="0" indent="0" algn="l" defTabSz="914400" rtl="0" eaLnBrk="1" fontAlgn="auto" latinLnBrk="0" hangingPunct="1">
              <a:lnSpc>
                <a:spcPct val="50000"/>
              </a:lnSpc>
              <a:spcBef>
                <a:spcPts val="0"/>
              </a:spcBef>
              <a:spcAft>
                <a:spcPts val="1200"/>
              </a:spcAft>
              <a:buClrTx/>
              <a:buSzTx/>
              <a:buFontTx/>
              <a:buNone/>
              <a:tabLst/>
              <a:defRPr/>
            </a:pPr>
            <a:r>
              <a:rPr kumimoji="1"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alibri" panose="020F0502020204030204" pitchFamily="34" charset="0"/>
              </a:rPr>
              <a:t>Department of Chemical and Biological Engineering, HKUST   </a:t>
            </a:r>
          </a:p>
          <a:p>
            <a:pPr marL="0" marR="0" lvl="0" indent="0" algn="l" defTabSz="914400" rtl="0" eaLnBrk="1" fontAlgn="auto" latinLnBrk="0" hangingPunct="1">
              <a:lnSpc>
                <a:spcPct val="50000"/>
              </a:lnSpc>
              <a:spcBef>
                <a:spcPts val="0"/>
              </a:spcBef>
              <a:spcAft>
                <a:spcPts val="1200"/>
              </a:spcAft>
              <a:buClrTx/>
              <a:buSzTx/>
              <a:buFontTx/>
              <a:buNone/>
              <a:tabLst/>
              <a:defRPr/>
            </a:pPr>
            <a:endParaRPr kumimoji="1"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503050405090304" charset="0"/>
              <a:ea typeface="Times New Roman" panose="02020503050405090304" charset="0"/>
              <a:cs typeface="Times New Roman" panose="02020503050405090304" charset="0"/>
            </a:endParaRPr>
          </a:p>
        </p:txBody>
      </p:sp>
      <p:sp>
        <p:nvSpPr>
          <p:cNvPr id="57" name="任意多边形 5"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a:off x="1115174" y="586429"/>
            <a:ext cx="2348282" cy="4751729"/>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1" name="直线连接符 60"/>
          <p:cNvCxnSpPr>
            <a:cxnSpLocks/>
          </p:cNvCxnSpPr>
          <p:nvPr/>
        </p:nvCxnSpPr>
        <p:spPr>
          <a:xfrm>
            <a:off x="1664877" y="3814497"/>
            <a:ext cx="5816835" cy="35998"/>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27599" y="2096660"/>
            <a:ext cx="8460651" cy="16619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altLang="zh-CN" sz="3400" b="1" i="0" u="none" strike="noStrike" kern="1200" cap="none" spc="0" normalizeH="0" baseline="0" noProof="0" dirty="0">
                <a:ln>
                  <a:noFill/>
                </a:ln>
                <a:solidFill>
                  <a:srgbClr val="4D4172"/>
                </a:solidFill>
                <a:effectLst>
                  <a:glow rad="139700">
                    <a:prstClr val="white">
                      <a:alpha val="67000"/>
                    </a:prstClr>
                  </a:glow>
                </a:effectLst>
                <a:uLnTx/>
                <a:uFillTx/>
                <a:latin typeface="微软雅黑" panose="020B0503020204020204" pitchFamily="34" charset="-122"/>
                <a:ea typeface="微软雅黑" panose="020B0503020204020204" pitchFamily="34" charset="-122"/>
                <a:cs typeface="+mn-cs"/>
              </a:rPr>
              <a:t>Topological Exploration of Human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altLang="zh-CN" sz="3400" b="1" i="0" u="none" strike="noStrike" kern="1200" cap="none" spc="0" normalizeH="0" baseline="0" noProof="0" dirty="0">
                <a:ln>
                  <a:noFill/>
                </a:ln>
                <a:solidFill>
                  <a:srgbClr val="4D4172"/>
                </a:solidFill>
                <a:effectLst>
                  <a:glow rad="139700">
                    <a:prstClr val="white">
                      <a:alpha val="67000"/>
                    </a:prstClr>
                  </a:glow>
                </a:effectLst>
                <a:uLnTx/>
                <a:uFillTx/>
                <a:latin typeface="微软雅黑" panose="020B0503020204020204" pitchFamily="34" charset="-122"/>
                <a:ea typeface="微软雅黑" panose="020B0503020204020204" pitchFamily="34" charset="-122"/>
                <a:cs typeface="+mn-cs"/>
              </a:rPr>
              <a:t>Prefrontal Cortex Development Single-Cell RNA-</a:t>
            </a:r>
            <a:r>
              <a:rPr kumimoji="0" lang="en-HK" altLang="zh-CN" sz="3400" b="1" i="0" u="none" strike="noStrike" kern="1200" cap="none" spc="0" normalizeH="0" baseline="0" noProof="0" dirty="0" err="1">
                <a:ln>
                  <a:noFill/>
                </a:ln>
                <a:solidFill>
                  <a:srgbClr val="4D4172"/>
                </a:solidFill>
                <a:effectLst>
                  <a:glow rad="139700">
                    <a:prstClr val="white">
                      <a:alpha val="67000"/>
                    </a:prstClr>
                  </a:glow>
                </a:effectLst>
                <a:uLnTx/>
                <a:uFillTx/>
                <a:latin typeface="微软雅黑" panose="020B0503020204020204" pitchFamily="34" charset="-122"/>
                <a:ea typeface="微软雅黑" panose="020B0503020204020204" pitchFamily="34" charset="-122"/>
                <a:cs typeface="+mn-cs"/>
              </a:rPr>
              <a:t>seq</a:t>
            </a:r>
            <a:r>
              <a:rPr kumimoji="0" lang="en-HK" altLang="zh-CN" sz="3400" b="1" i="0" u="none" strike="noStrike" kern="1200" cap="none" spc="0" normalizeH="0" baseline="0" noProof="0" dirty="0">
                <a:ln>
                  <a:noFill/>
                </a:ln>
                <a:solidFill>
                  <a:srgbClr val="4D4172"/>
                </a:solidFill>
                <a:effectLst>
                  <a:glow rad="139700">
                    <a:prstClr val="white">
                      <a:alpha val="67000"/>
                    </a:prstClr>
                  </a:glow>
                </a:effectLst>
                <a:uLnTx/>
                <a:uFillTx/>
                <a:latin typeface="微软雅黑" panose="020B0503020204020204" pitchFamily="34" charset="-122"/>
                <a:ea typeface="微软雅黑" panose="020B0503020204020204" pitchFamily="34" charset="-122"/>
                <a:cs typeface="+mn-cs"/>
              </a:rPr>
              <a:t> Data</a:t>
            </a:r>
            <a:endParaRPr kumimoji="0" lang="zh-CN" altLang="en-US" sz="9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Method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Partition-Based </a:t>
            </a:r>
            <a:r>
              <a:rPr lang="en-US" sz="3600" b="1" dirty="0">
                <a:solidFill>
                  <a:prstClr val="black"/>
                </a:solidFill>
                <a:latin typeface="等线 Light" panose="020F0302020204030204"/>
              </a:rPr>
              <a:t>G</a:t>
            </a:r>
            <a:r>
              <a:rPr kumimoji="0" lang="en-US" sz="3600" b="1" i="0" u="none" strike="noStrike" kern="1200" cap="none" spc="0" normalizeH="0" baseline="0" noProof="0" dirty="0" err="1">
                <a:ln>
                  <a:noFill/>
                </a:ln>
                <a:solidFill>
                  <a:prstClr val="black"/>
                </a:solidFill>
                <a:effectLst/>
                <a:uLnTx/>
                <a:uFillTx/>
                <a:latin typeface="等线 Light" panose="020F0302020204030204"/>
                <a:ea typeface="+mj-ea"/>
                <a:cs typeface="+mj-cs"/>
              </a:rPr>
              <a:t>raph</a:t>
            </a: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 Abstraction Algorithm</a:t>
            </a: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1" y="1724755"/>
            <a:ext cx="4887154" cy="2308324"/>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The partition-based graph abstraction (PAGA) algorithm creates a simplified graph where each node represents a cluster of cells, and edges are drawn between clusters based on the connections between cells in the original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neighborhood</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graph. This abstracted graph retains the essential structure and branching trajectories of the data while reducing complexity.</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645840F-FCAC-B4BC-ECA2-5D0BB6A6427C}"/>
              </a:ext>
            </a:extLst>
          </p:cNvPr>
          <p:cNvSpPr txBox="1"/>
          <p:nvPr/>
        </p:nvSpPr>
        <p:spPr>
          <a:xfrm>
            <a:off x="7039881" y="5067282"/>
            <a:ext cx="3691010" cy="738664"/>
          </a:xfrm>
          <a:prstGeom prst="rect">
            <a:avLst/>
          </a:prstGeom>
          <a:noFill/>
        </p:spPr>
        <p:txBody>
          <a:bodyPr wrap="square">
            <a:spAutoFit/>
          </a:bodyPr>
          <a:lstStyle/>
          <a:p>
            <a:pPr lvl="0" algn="ctr">
              <a:defRPr/>
            </a:pPr>
            <a:r>
              <a:rPr lang="pt-PT" altLang="zh-CN" sz="1050" b="1" dirty="0">
                <a:solidFill>
                  <a:prstClr val="black"/>
                </a:solidFill>
                <a:latin typeface="等线" panose="020F0502020204030204"/>
                <a:ea typeface="等线" panose="02010600030101010101" pitchFamily="2" charset="-122"/>
              </a:rPr>
              <a:t>PAGA algorithm calculation of the denoised topology of the data</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pt-PT" altLang="zh-CN" sz="1050" dirty="0">
                <a:solidFill>
                  <a:prstClr val="black"/>
                </a:solidFill>
              </a:rPr>
              <a:t>(Wolf et al. 2019)</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pic>
        <p:nvPicPr>
          <p:cNvPr id="3" name="Picture 2">
            <a:extLst>
              <a:ext uri="{FF2B5EF4-FFF2-40B4-BE49-F238E27FC236}">
                <a16:creationId xmlns:a16="http://schemas.microsoft.com/office/drawing/2014/main" id="{48CCBD27-FAF8-8A4A-852B-F3CE2BDCD44F}"/>
              </a:ext>
            </a:extLst>
          </p:cNvPr>
          <p:cNvPicPr>
            <a:picLocks noChangeAspect="1"/>
          </p:cNvPicPr>
          <p:nvPr/>
        </p:nvPicPr>
        <p:blipFill>
          <a:blip r:embed="rId3"/>
          <a:stretch>
            <a:fillRect/>
          </a:stretch>
        </p:blipFill>
        <p:spPr>
          <a:xfrm>
            <a:off x="5891009" y="2568212"/>
            <a:ext cx="5377355" cy="2441443"/>
          </a:xfrm>
          <a:prstGeom prst="rect">
            <a:avLst/>
          </a:prstGeom>
        </p:spPr>
      </p:pic>
      <p:pic>
        <p:nvPicPr>
          <p:cNvPr id="5" name="Picture 4">
            <a:extLst>
              <a:ext uri="{FF2B5EF4-FFF2-40B4-BE49-F238E27FC236}">
                <a16:creationId xmlns:a16="http://schemas.microsoft.com/office/drawing/2014/main" id="{E16E17D1-C90D-5764-42BF-4A3801309DF7}"/>
              </a:ext>
            </a:extLst>
          </p:cNvPr>
          <p:cNvPicPr>
            <a:picLocks noChangeAspect="1"/>
          </p:cNvPicPr>
          <p:nvPr/>
        </p:nvPicPr>
        <p:blipFill>
          <a:blip r:embed="rId4"/>
          <a:stretch>
            <a:fillRect/>
          </a:stretch>
        </p:blipFill>
        <p:spPr>
          <a:xfrm>
            <a:off x="6095682" y="2321096"/>
            <a:ext cx="4858428" cy="304843"/>
          </a:xfrm>
          <a:prstGeom prst="rect">
            <a:avLst/>
          </a:prstGeom>
        </p:spPr>
      </p:pic>
    </p:spTree>
    <p:extLst>
      <p:ext uri="{BB962C8B-B14F-4D97-AF65-F5344CB8AC3E}">
        <p14:creationId xmlns:p14="http://schemas.microsoft.com/office/powerpoint/2010/main" val="307562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6858000"/>
          </a:xfrm>
          <a:prstGeom prst="rect">
            <a:avLst/>
          </a:prstGeom>
          <a:solidFill>
            <a:srgbClr val="BB85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19264" y="588082"/>
            <a:ext cx="1035297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Black" pitchFamily="34" charset="0"/>
                <a:ea typeface="Segoe UI Black" pitchFamily="34" charset="0"/>
                <a:cs typeface="Microsoft Sans Serif" panose="020B0604020202020204" pitchFamily="34" charset="0"/>
              </a:rPr>
              <a:t>Lecture Contents</a:t>
            </a:r>
          </a:p>
        </p:txBody>
      </p:sp>
      <p:sp>
        <p:nvSpPr>
          <p:cNvPr id="19" name="矩形 24"/>
          <p:cNvSpPr>
            <a:spLocks noChangeArrowheads="1"/>
          </p:cNvSpPr>
          <p:nvPr/>
        </p:nvSpPr>
        <p:spPr bwMode="auto">
          <a:xfrm>
            <a:off x="9182100" y="1130300"/>
            <a:ext cx="585703" cy="577559"/>
          </a:xfrm>
          <a:prstGeom prst="rect">
            <a:avLst/>
          </a:prstGeom>
          <a:noFill/>
          <a:ln w="22225" cap="flat" cmpd="sng">
            <a:solidFill>
              <a:schemeClr val="bg1"/>
            </a:solidFill>
            <a:beve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宋体" panose="02010600030101010101" pitchFamily="2" charset="-122"/>
              <a:ea typeface="等线" panose="02010600030101010101" pitchFamily="2" charset="-122"/>
              <a:cs typeface="+mn-cs"/>
              <a:sym typeface="宋体" panose="02010600030101010101" pitchFamily="2" charset="-122"/>
            </a:endParaRPr>
          </a:p>
        </p:txBody>
      </p:sp>
      <p:sp>
        <p:nvSpPr>
          <p:cNvPr id="20" name="任意多边形 19"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rot="10800000">
            <a:off x="9530208" y="968536"/>
            <a:ext cx="1174141" cy="1168399"/>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2">
            <a:extLst>
              <a:ext uri="{FF2B5EF4-FFF2-40B4-BE49-F238E27FC236}">
                <a16:creationId xmlns:a16="http://schemas.microsoft.com/office/drawing/2014/main" id="{6C9DEBB2-88C3-4EFB-8264-9526F3624118}"/>
              </a:ext>
            </a:extLst>
          </p:cNvPr>
          <p:cNvSpPr txBox="1"/>
          <p:nvPr/>
        </p:nvSpPr>
        <p:spPr>
          <a:xfrm>
            <a:off x="1231997" y="1449074"/>
            <a:ext cx="7004050" cy="107721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Introduction</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lang="es-CO" altLang="zh-CN" sz="3200" b="1" dirty="0">
                <a:solidFill>
                  <a:srgbClr val="7030A0"/>
                </a:solidFill>
                <a:effectLst>
                  <a:outerShdw blurRad="38100" dist="38100" dir="2700000" algn="tl">
                    <a:srgbClr val="000000">
                      <a:alpha val="43137"/>
                    </a:srgbClr>
                  </a:outerShdw>
                </a:effectLst>
                <a:latin typeface="Calibri" charset="0"/>
                <a:ea typeface="Calibri" charset="0"/>
                <a:cs typeface="Calibri" charset="0"/>
              </a:rPr>
              <a:t>Human </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Prefrontal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Cortex</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Development</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endParaRPr kumimoji="0" lang="zh-CN" altLang="en-US" sz="24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2" name="文本框 2">
            <a:extLst>
              <a:ext uri="{FF2B5EF4-FFF2-40B4-BE49-F238E27FC236}">
                <a16:creationId xmlns:a16="http://schemas.microsoft.com/office/drawing/2014/main" id="{B4F4C379-A9B5-4769-A14B-83DB3C9A34F6}"/>
              </a:ext>
            </a:extLst>
          </p:cNvPr>
          <p:cNvSpPr txBox="1"/>
          <p:nvPr/>
        </p:nvSpPr>
        <p:spPr>
          <a:xfrm>
            <a:off x="1229204" y="2727173"/>
            <a:ext cx="1035297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Methods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Single-Cell RNA-</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seq</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Analysis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Pipeline</a:t>
            </a:r>
            <a:endParaRPr kumimoji="0" lang="zh-CN" altLang="en-US" sz="24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endParaRPr>
          </a:p>
        </p:txBody>
      </p:sp>
      <p:sp>
        <p:nvSpPr>
          <p:cNvPr id="15" name="文本框 2">
            <a:extLst>
              <a:ext uri="{FF2B5EF4-FFF2-40B4-BE49-F238E27FC236}">
                <a16:creationId xmlns:a16="http://schemas.microsoft.com/office/drawing/2014/main" id="{22208453-B55C-4BF3-88D9-C76F4D855B4B}"/>
              </a:ext>
            </a:extLst>
          </p:cNvPr>
          <p:cNvSpPr txBox="1"/>
          <p:nvPr/>
        </p:nvSpPr>
        <p:spPr>
          <a:xfrm>
            <a:off x="1270097" y="3644391"/>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Results and Discussion</a:t>
            </a:r>
            <a:endParaRPr kumimoji="0" lang="zh-CN" altLang="en-US" sz="3200" b="1" i="0" u="none" strike="noStrike" kern="1200" cap="none" spc="0" normalizeH="0" baseline="0" noProof="0" dirty="0">
              <a:ln>
                <a:noFill/>
              </a:ln>
              <a:solidFill>
                <a:schemeClr val="bg1"/>
              </a:solidFill>
              <a:effectLst/>
              <a:uLnTx/>
              <a:uFillTx/>
              <a:latin typeface="Calibri" charset="0"/>
              <a:ea typeface="Calibri" charset="0"/>
              <a:cs typeface="Calibri" charset="0"/>
            </a:endParaRPr>
          </a:p>
        </p:txBody>
      </p:sp>
      <p:sp>
        <p:nvSpPr>
          <p:cNvPr id="16" name="矩形 31">
            <a:extLst>
              <a:ext uri="{FF2B5EF4-FFF2-40B4-BE49-F238E27FC236}">
                <a16:creationId xmlns:a16="http://schemas.microsoft.com/office/drawing/2014/main" id="{B061F2A6-C337-49B7-B1BE-3E5F39DB82E5}"/>
              </a:ext>
            </a:extLst>
          </p:cNvPr>
          <p:cNvSpPr/>
          <p:nvPr/>
        </p:nvSpPr>
        <p:spPr>
          <a:xfrm>
            <a:off x="1033298" y="3947109"/>
            <a:ext cx="177976" cy="152281"/>
          </a:xfrm>
          <a:prstGeom prst="rect">
            <a:avLst/>
          </a:prstGeom>
          <a:solidFill>
            <a:srgbClr val="2F5597"/>
          </a:solidFill>
          <a:ln w="571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35">
            <a:extLst>
              <a:ext uri="{FF2B5EF4-FFF2-40B4-BE49-F238E27FC236}">
                <a16:creationId xmlns:a16="http://schemas.microsoft.com/office/drawing/2014/main" id="{3B2CC86A-4094-4D1B-A57C-E3E49A6F8374}"/>
              </a:ext>
            </a:extLst>
          </p:cNvPr>
          <p:cNvSpPr/>
          <p:nvPr/>
        </p:nvSpPr>
        <p:spPr>
          <a:xfrm>
            <a:off x="1020427" y="304739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30A0"/>
              </a:solidFill>
              <a:effectLst/>
              <a:uLnTx/>
              <a:uFillTx/>
              <a:latin typeface="等线" panose="020F0502020204030204"/>
              <a:ea typeface="等线" panose="02010600030101010101" pitchFamily="2" charset="-122"/>
              <a:cs typeface="+mn-cs"/>
            </a:endParaRPr>
          </a:p>
        </p:txBody>
      </p:sp>
      <p:sp>
        <p:nvSpPr>
          <p:cNvPr id="22" name="矩形 36">
            <a:extLst>
              <a:ext uri="{FF2B5EF4-FFF2-40B4-BE49-F238E27FC236}">
                <a16:creationId xmlns:a16="http://schemas.microsoft.com/office/drawing/2014/main" id="{A44049A8-30C6-4183-B11D-7DCE38787552}"/>
              </a:ext>
            </a:extLst>
          </p:cNvPr>
          <p:cNvSpPr/>
          <p:nvPr/>
        </p:nvSpPr>
        <p:spPr>
          <a:xfrm>
            <a:off x="1038616" y="173900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2">
            <a:extLst>
              <a:ext uri="{FF2B5EF4-FFF2-40B4-BE49-F238E27FC236}">
                <a16:creationId xmlns:a16="http://schemas.microsoft.com/office/drawing/2014/main" id="{9CDE15F5-030D-4256-B2F0-F89BF85E102B}"/>
              </a:ext>
            </a:extLst>
          </p:cNvPr>
          <p:cNvSpPr txBox="1"/>
          <p:nvPr/>
        </p:nvSpPr>
        <p:spPr>
          <a:xfrm>
            <a:off x="1270096" y="4567756"/>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Conclusions</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4" name="矩形 31">
            <a:extLst>
              <a:ext uri="{FF2B5EF4-FFF2-40B4-BE49-F238E27FC236}">
                <a16:creationId xmlns:a16="http://schemas.microsoft.com/office/drawing/2014/main" id="{C35F670C-17FB-42B7-9F50-661D2E1E5F34}"/>
              </a:ext>
            </a:extLst>
          </p:cNvPr>
          <p:cNvSpPr/>
          <p:nvPr/>
        </p:nvSpPr>
        <p:spPr>
          <a:xfrm>
            <a:off x="1033297" y="4870474"/>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57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Dimensionality Reduction Using PCA</a:t>
            </a: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1" y="1488610"/>
            <a:ext cx="10964682" cy="923330"/>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The separation of the dataset through PCA was suboptimal, making it challenging to visualize cell heterogeneity. This limitation is likely attributed to complex non-linear relationships in the transcriptomic data that PCA may not capture effectively.</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67C0A5-1D89-C9F5-D2C1-9C6D2466E821}"/>
              </a:ext>
            </a:extLst>
          </p:cNvPr>
          <p:cNvPicPr>
            <a:picLocks noChangeAspect="1"/>
          </p:cNvPicPr>
          <p:nvPr/>
        </p:nvPicPr>
        <p:blipFill>
          <a:blip r:embed="rId3"/>
          <a:stretch>
            <a:fillRect/>
          </a:stretch>
        </p:blipFill>
        <p:spPr>
          <a:xfrm>
            <a:off x="686560" y="2447106"/>
            <a:ext cx="4588431" cy="3104790"/>
          </a:xfrm>
          <a:prstGeom prst="rect">
            <a:avLst/>
          </a:prstGeom>
        </p:spPr>
      </p:pic>
      <p:pic>
        <p:nvPicPr>
          <p:cNvPr id="10" name="Picture 9">
            <a:extLst>
              <a:ext uri="{FF2B5EF4-FFF2-40B4-BE49-F238E27FC236}">
                <a16:creationId xmlns:a16="http://schemas.microsoft.com/office/drawing/2014/main" id="{9030D484-F104-8607-747C-B297A360C57D}"/>
              </a:ext>
            </a:extLst>
          </p:cNvPr>
          <p:cNvPicPr>
            <a:picLocks noChangeAspect="1"/>
          </p:cNvPicPr>
          <p:nvPr/>
        </p:nvPicPr>
        <p:blipFill>
          <a:blip r:embed="rId4"/>
          <a:stretch>
            <a:fillRect/>
          </a:stretch>
        </p:blipFill>
        <p:spPr>
          <a:xfrm>
            <a:off x="6801989" y="2227274"/>
            <a:ext cx="4740400" cy="3355273"/>
          </a:xfrm>
          <a:prstGeom prst="rect">
            <a:avLst/>
          </a:prstGeom>
        </p:spPr>
      </p:pic>
      <p:sp>
        <p:nvSpPr>
          <p:cNvPr id="11" name="TextBox 10">
            <a:extLst>
              <a:ext uri="{FF2B5EF4-FFF2-40B4-BE49-F238E27FC236}">
                <a16:creationId xmlns:a16="http://schemas.microsoft.com/office/drawing/2014/main" id="{D645840F-FCAC-B4BC-ECA2-5D0BB6A6427C}"/>
              </a:ext>
            </a:extLst>
          </p:cNvPr>
          <p:cNvSpPr txBox="1"/>
          <p:nvPr/>
        </p:nvSpPr>
        <p:spPr>
          <a:xfrm>
            <a:off x="1226302" y="5487602"/>
            <a:ext cx="9378059" cy="738664"/>
          </a:xfrm>
          <a:prstGeom prst="rect">
            <a:avLst/>
          </a:prstGeom>
          <a:noFill/>
        </p:spPr>
        <p:txBody>
          <a:bodyPr wrap="square">
            <a:spAutoFit/>
          </a:bodyPr>
          <a:lstStyle/>
          <a:p>
            <a:pPr lvl="0" algn="ctr">
              <a:defRPr/>
            </a:pPr>
            <a:r>
              <a:rPr lang="pt-PT" altLang="zh-CN" sz="1050" b="1" dirty="0">
                <a:solidFill>
                  <a:prstClr val="black"/>
                </a:solidFill>
                <a:latin typeface="等线" panose="020F0502020204030204"/>
                <a:ea typeface="等线" panose="02010600030101010101" pitchFamily="2" charset="-122"/>
              </a:rPr>
              <a:t>Dimensionality Reduction using PCA</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en-HK" altLang="zh-CN" sz="1050" dirty="0">
                <a:solidFill>
                  <a:prstClr val="black"/>
                </a:solidFill>
              </a:rPr>
              <a:t>(A) Data visualization using the first two PCA components and color-coded according to the sample extraction time (Gestation week, GW) (B) Percentage of the explained variance of the first 50 PCA components.</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sp>
        <p:nvSpPr>
          <p:cNvPr id="12" name="TextBox 11">
            <a:extLst>
              <a:ext uri="{FF2B5EF4-FFF2-40B4-BE49-F238E27FC236}">
                <a16:creationId xmlns:a16="http://schemas.microsoft.com/office/drawing/2014/main" id="{846E2015-3BDE-F1FE-4DFF-387C5394DFCB}"/>
              </a:ext>
            </a:extLst>
          </p:cNvPr>
          <p:cNvSpPr txBox="1"/>
          <p:nvPr/>
        </p:nvSpPr>
        <p:spPr>
          <a:xfrm>
            <a:off x="544945" y="2447106"/>
            <a:ext cx="277091" cy="369332"/>
          </a:xfrm>
          <a:prstGeom prst="rect">
            <a:avLst/>
          </a:prstGeom>
          <a:noFill/>
        </p:spPr>
        <p:txBody>
          <a:bodyPr wrap="square" rtlCol="0">
            <a:spAutoFit/>
          </a:bodyPr>
          <a:lstStyle/>
          <a:p>
            <a:r>
              <a:rPr lang="en-US" b="1" dirty="0"/>
              <a:t>A</a:t>
            </a:r>
          </a:p>
        </p:txBody>
      </p:sp>
      <p:sp>
        <p:nvSpPr>
          <p:cNvPr id="14" name="TextBox 13">
            <a:extLst>
              <a:ext uri="{FF2B5EF4-FFF2-40B4-BE49-F238E27FC236}">
                <a16:creationId xmlns:a16="http://schemas.microsoft.com/office/drawing/2014/main" id="{8F9FD49D-26C5-98D6-1A0C-122719072556}"/>
              </a:ext>
            </a:extLst>
          </p:cNvPr>
          <p:cNvSpPr txBox="1"/>
          <p:nvPr/>
        </p:nvSpPr>
        <p:spPr>
          <a:xfrm>
            <a:off x="7052488" y="2478012"/>
            <a:ext cx="277091"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4168617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Dimensionality Reduction Using </a:t>
            </a:r>
            <a:r>
              <a:rPr lang="en-US" sz="3600" b="1" dirty="0">
                <a:solidFill>
                  <a:prstClr val="black"/>
                </a:solidFill>
                <a:latin typeface="等线 Light" panose="020F0302020204030204"/>
              </a:rPr>
              <a:t>t-SNE and UMAP</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11" name="TextBox 10">
            <a:extLst>
              <a:ext uri="{FF2B5EF4-FFF2-40B4-BE49-F238E27FC236}">
                <a16:creationId xmlns:a16="http://schemas.microsoft.com/office/drawing/2014/main" id="{D645840F-FCAC-B4BC-ECA2-5D0BB6A6427C}"/>
              </a:ext>
            </a:extLst>
          </p:cNvPr>
          <p:cNvSpPr txBox="1"/>
          <p:nvPr/>
        </p:nvSpPr>
        <p:spPr>
          <a:xfrm>
            <a:off x="2888848" y="5525583"/>
            <a:ext cx="5987298" cy="577081"/>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Dimensionality Reduction using t-SNE and UMAP.</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en-HK" altLang="zh-CN" sz="1050" dirty="0">
                <a:solidFill>
                  <a:prstClr val="black"/>
                </a:solidFill>
              </a:rPr>
              <a:t>(A) Data visualization with t-SNE (B) Data visualization with UMAP. The data was first reduced using the first 15 PCA components and then used to calculate the two plots.  </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7" name="Picture 6">
            <a:extLst>
              <a:ext uri="{FF2B5EF4-FFF2-40B4-BE49-F238E27FC236}">
                <a16:creationId xmlns:a16="http://schemas.microsoft.com/office/drawing/2014/main" id="{4199F851-4E61-1FCC-A8AF-26666BDEA6DB}"/>
              </a:ext>
            </a:extLst>
          </p:cNvPr>
          <p:cNvPicPr>
            <a:picLocks noChangeAspect="1"/>
          </p:cNvPicPr>
          <p:nvPr/>
        </p:nvPicPr>
        <p:blipFill>
          <a:blip r:embed="rId3"/>
          <a:stretch>
            <a:fillRect/>
          </a:stretch>
        </p:blipFill>
        <p:spPr>
          <a:xfrm>
            <a:off x="88178" y="1806532"/>
            <a:ext cx="5584970" cy="3779104"/>
          </a:xfrm>
          <a:prstGeom prst="rect">
            <a:avLst/>
          </a:prstGeom>
        </p:spPr>
      </p:pic>
      <p:pic>
        <p:nvPicPr>
          <p:cNvPr id="8" name="Picture 7">
            <a:extLst>
              <a:ext uri="{FF2B5EF4-FFF2-40B4-BE49-F238E27FC236}">
                <a16:creationId xmlns:a16="http://schemas.microsoft.com/office/drawing/2014/main" id="{25E6B9FB-5C1F-EE64-C170-C438FE71448A}"/>
              </a:ext>
            </a:extLst>
          </p:cNvPr>
          <p:cNvPicPr>
            <a:picLocks noChangeAspect="1"/>
          </p:cNvPicPr>
          <p:nvPr/>
        </p:nvPicPr>
        <p:blipFill>
          <a:blip r:embed="rId4"/>
          <a:stretch>
            <a:fillRect/>
          </a:stretch>
        </p:blipFill>
        <p:spPr>
          <a:xfrm>
            <a:off x="6408964" y="1779940"/>
            <a:ext cx="5614110" cy="3798822"/>
          </a:xfrm>
          <a:prstGeom prst="rect">
            <a:avLst/>
          </a:prstGeom>
        </p:spPr>
      </p:pic>
      <p:sp>
        <p:nvSpPr>
          <p:cNvPr id="9" name="TextBox 8">
            <a:extLst>
              <a:ext uri="{FF2B5EF4-FFF2-40B4-BE49-F238E27FC236}">
                <a16:creationId xmlns:a16="http://schemas.microsoft.com/office/drawing/2014/main" id="{71CF7E21-F870-6055-67F7-99B57C4EEDF7}"/>
              </a:ext>
            </a:extLst>
          </p:cNvPr>
          <p:cNvSpPr txBox="1"/>
          <p:nvPr/>
        </p:nvSpPr>
        <p:spPr>
          <a:xfrm>
            <a:off x="157020" y="1689725"/>
            <a:ext cx="277091" cy="369332"/>
          </a:xfrm>
          <a:prstGeom prst="rect">
            <a:avLst/>
          </a:prstGeom>
          <a:noFill/>
        </p:spPr>
        <p:txBody>
          <a:bodyPr wrap="square" rtlCol="0">
            <a:spAutoFit/>
          </a:bodyPr>
          <a:lstStyle/>
          <a:p>
            <a:r>
              <a:rPr lang="en-US" b="1" dirty="0"/>
              <a:t>A</a:t>
            </a:r>
          </a:p>
        </p:txBody>
      </p:sp>
      <p:sp>
        <p:nvSpPr>
          <p:cNvPr id="10" name="TextBox 9">
            <a:extLst>
              <a:ext uri="{FF2B5EF4-FFF2-40B4-BE49-F238E27FC236}">
                <a16:creationId xmlns:a16="http://schemas.microsoft.com/office/drawing/2014/main" id="{0014C2EA-AC3D-15AD-7579-13DC9C5C4585}"/>
              </a:ext>
            </a:extLst>
          </p:cNvPr>
          <p:cNvSpPr txBox="1"/>
          <p:nvPr/>
        </p:nvSpPr>
        <p:spPr>
          <a:xfrm>
            <a:off x="6415183" y="1720631"/>
            <a:ext cx="277091"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355382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Data Clustering Through Leiden</a:t>
            </a:r>
          </a:p>
        </p:txBody>
      </p:sp>
      <p:sp>
        <p:nvSpPr>
          <p:cNvPr id="11" name="TextBox 10">
            <a:extLst>
              <a:ext uri="{FF2B5EF4-FFF2-40B4-BE49-F238E27FC236}">
                <a16:creationId xmlns:a16="http://schemas.microsoft.com/office/drawing/2014/main" id="{D645840F-FCAC-B4BC-ECA2-5D0BB6A6427C}"/>
              </a:ext>
            </a:extLst>
          </p:cNvPr>
          <p:cNvSpPr txBox="1"/>
          <p:nvPr/>
        </p:nvSpPr>
        <p:spPr>
          <a:xfrm>
            <a:off x="2888848" y="5525583"/>
            <a:ext cx="5987298" cy="415498"/>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Data Clustering using the Leiden algorithm.</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en-HK" altLang="zh-CN" sz="1050" dirty="0">
                <a:solidFill>
                  <a:prstClr val="black"/>
                </a:solidFill>
              </a:rPr>
              <a:t>(A) KNN graph embedded in UMAP (B) Resulting data partition after clustering.  </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4" name="Picture 3">
            <a:extLst>
              <a:ext uri="{FF2B5EF4-FFF2-40B4-BE49-F238E27FC236}">
                <a16:creationId xmlns:a16="http://schemas.microsoft.com/office/drawing/2014/main" id="{4F3990FE-0653-3975-CA63-9D2E314F9C21}"/>
              </a:ext>
            </a:extLst>
          </p:cNvPr>
          <p:cNvPicPr>
            <a:picLocks noChangeAspect="1"/>
          </p:cNvPicPr>
          <p:nvPr/>
        </p:nvPicPr>
        <p:blipFill>
          <a:blip r:embed="rId3"/>
          <a:stretch>
            <a:fillRect/>
          </a:stretch>
        </p:blipFill>
        <p:spPr>
          <a:xfrm>
            <a:off x="432991" y="1702733"/>
            <a:ext cx="5535714" cy="3745775"/>
          </a:xfrm>
          <a:prstGeom prst="rect">
            <a:avLst/>
          </a:prstGeom>
        </p:spPr>
      </p:pic>
      <p:pic>
        <p:nvPicPr>
          <p:cNvPr id="6" name="Picture 5">
            <a:extLst>
              <a:ext uri="{FF2B5EF4-FFF2-40B4-BE49-F238E27FC236}">
                <a16:creationId xmlns:a16="http://schemas.microsoft.com/office/drawing/2014/main" id="{79AA4110-8D72-5C7F-5416-2D15CEA7D7CF}"/>
              </a:ext>
            </a:extLst>
          </p:cNvPr>
          <p:cNvPicPr>
            <a:picLocks noChangeAspect="1"/>
          </p:cNvPicPr>
          <p:nvPr/>
        </p:nvPicPr>
        <p:blipFill>
          <a:blip r:embed="rId4"/>
          <a:stretch>
            <a:fillRect/>
          </a:stretch>
        </p:blipFill>
        <p:spPr>
          <a:xfrm>
            <a:off x="6689942" y="1702733"/>
            <a:ext cx="5141839" cy="3616145"/>
          </a:xfrm>
          <a:prstGeom prst="rect">
            <a:avLst/>
          </a:prstGeom>
        </p:spPr>
      </p:pic>
      <p:sp>
        <p:nvSpPr>
          <p:cNvPr id="7" name="TextBox 6">
            <a:extLst>
              <a:ext uri="{FF2B5EF4-FFF2-40B4-BE49-F238E27FC236}">
                <a16:creationId xmlns:a16="http://schemas.microsoft.com/office/drawing/2014/main" id="{E9C295F4-82DB-81EC-91F3-52F9D74DD65F}"/>
              </a:ext>
            </a:extLst>
          </p:cNvPr>
          <p:cNvSpPr txBox="1"/>
          <p:nvPr/>
        </p:nvSpPr>
        <p:spPr>
          <a:xfrm>
            <a:off x="240148" y="1588125"/>
            <a:ext cx="277091"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9249EA15-8E01-FFA7-D261-5E2AB6B4DA0F}"/>
              </a:ext>
            </a:extLst>
          </p:cNvPr>
          <p:cNvSpPr txBox="1"/>
          <p:nvPr/>
        </p:nvSpPr>
        <p:spPr>
          <a:xfrm>
            <a:off x="6498311" y="1619031"/>
            <a:ext cx="277091"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29960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Marker Genes Expression in the Dataset</a:t>
            </a:r>
          </a:p>
        </p:txBody>
      </p:sp>
      <p:sp>
        <p:nvSpPr>
          <p:cNvPr id="11" name="TextBox 10">
            <a:extLst>
              <a:ext uri="{FF2B5EF4-FFF2-40B4-BE49-F238E27FC236}">
                <a16:creationId xmlns:a16="http://schemas.microsoft.com/office/drawing/2014/main" id="{D645840F-FCAC-B4BC-ECA2-5D0BB6A6427C}"/>
              </a:ext>
            </a:extLst>
          </p:cNvPr>
          <p:cNvSpPr txBox="1"/>
          <p:nvPr/>
        </p:nvSpPr>
        <p:spPr>
          <a:xfrm>
            <a:off x="5438084" y="5528107"/>
            <a:ext cx="5987298" cy="253916"/>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Expression of key marker genes for specific cell populations</a:t>
            </a:r>
            <a:r>
              <a:rPr lang="en-HK" altLang="zh-CN" sz="1050" dirty="0">
                <a:solidFill>
                  <a:prstClr val="black"/>
                </a:solidFill>
              </a:rPr>
              <a:t>  </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2" name="Picture 1">
            <a:extLst>
              <a:ext uri="{FF2B5EF4-FFF2-40B4-BE49-F238E27FC236}">
                <a16:creationId xmlns:a16="http://schemas.microsoft.com/office/drawing/2014/main" id="{CA9A3FC3-0555-A44E-4AE9-6D6244AE9DF7}"/>
              </a:ext>
            </a:extLst>
          </p:cNvPr>
          <p:cNvPicPr>
            <a:picLocks noChangeAspect="1"/>
          </p:cNvPicPr>
          <p:nvPr/>
        </p:nvPicPr>
        <p:blipFill rotWithShape="1">
          <a:blip r:embed="rId3"/>
          <a:srcRect r="25151"/>
          <a:stretch/>
        </p:blipFill>
        <p:spPr>
          <a:xfrm>
            <a:off x="4228246" y="1558162"/>
            <a:ext cx="7843682" cy="3778620"/>
          </a:xfrm>
          <a:prstGeom prst="rect">
            <a:avLst/>
          </a:prstGeom>
        </p:spPr>
      </p:pic>
      <p:pic>
        <p:nvPicPr>
          <p:cNvPr id="5" name="Picture 4">
            <a:extLst>
              <a:ext uri="{FF2B5EF4-FFF2-40B4-BE49-F238E27FC236}">
                <a16:creationId xmlns:a16="http://schemas.microsoft.com/office/drawing/2014/main" id="{BEA068FE-89AE-C621-7755-57CAAD3051C6}"/>
              </a:ext>
            </a:extLst>
          </p:cNvPr>
          <p:cNvPicPr>
            <a:picLocks noChangeAspect="1"/>
          </p:cNvPicPr>
          <p:nvPr/>
        </p:nvPicPr>
        <p:blipFill rotWithShape="1">
          <a:blip r:embed="rId3"/>
          <a:srcRect l="74801" r="168" b="47665"/>
          <a:stretch/>
        </p:blipFill>
        <p:spPr>
          <a:xfrm>
            <a:off x="9402616" y="3483070"/>
            <a:ext cx="2623126" cy="1977556"/>
          </a:xfrm>
          <a:prstGeom prst="rect">
            <a:avLst/>
          </a:prstGeom>
        </p:spPr>
      </p:pic>
      <p:sp>
        <p:nvSpPr>
          <p:cNvPr id="9" name="TextBox 8">
            <a:extLst>
              <a:ext uri="{FF2B5EF4-FFF2-40B4-BE49-F238E27FC236}">
                <a16:creationId xmlns:a16="http://schemas.microsoft.com/office/drawing/2014/main" id="{B9BFFB25-A82D-3122-FD75-C7D28840DAA9}"/>
              </a:ext>
            </a:extLst>
          </p:cNvPr>
          <p:cNvSpPr txBox="1"/>
          <p:nvPr/>
        </p:nvSpPr>
        <p:spPr>
          <a:xfrm>
            <a:off x="290499" y="1816721"/>
            <a:ext cx="3714136" cy="3139321"/>
          </a:xfrm>
          <a:prstGeom prst="rect">
            <a:avLst/>
          </a:prstGeom>
          <a:noFill/>
        </p:spPr>
        <p:txBody>
          <a:bodyPr wrap="square">
            <a:spAutoFit/>
          </a:bodyPr>
          <a:lstStyle/>
          <a:p>
            <a:pPr lvl="0"/>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Marker genes repres</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entative</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of key cell populations in the prefrontal cortex developmental stage:</a:t>
            </a:r>
          </a:p>
          <a:p>
            <a:pPr marL="285750" lvl="0" indent="-285750">
              <a:buFont typeface="Arial" panose="020B0604020202020204" pitchFamily="34" charset="0"/>
              <a:buChar char="•"/>
            </a:pPr>
            <a:r>
              <a:rPr kumimoji="0" lang="en-HK" altLang="zh-CN"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a:t>
            </a:r>
            <a:r>
              <a:rPr lang="en-HK" altLang="zh-CN" b="1" dirty="0">
                <a:solidFill>
                  <a:prstClr val="black"/>
                </a:solidFill>
                <a:latin typeface="Calibri" panose="020F0502020204030204" pitchFamily="34" charset="0"/>
                <a:ea typeface="Calibri" panose="020F0502020204030204" pitchFamily="34" charset="0"/>
                <a:cs typeface="Calibri" panose="020F0502020204030204" pitchFamily="34" charset="0"/>
              </a:rPr>
              <a:t>TPRC</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Microglia</a:t>
            </a:r>
          </a:p>
          <a:p>
            <a:pPr marL="285750" lvl="0" indent="-285750">
              <a:buFont typeface="Arial" panose="020B0604020202020204" pitchFamily="34" charset="0"/>
              <a:buChar char="•"/>
            </a:pPr>
            <a:r>
              <a:rPr kumimoji="0" lang="en-HK" altLang="zh-CN"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PAX6</a:t>
            </a: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Neural progenitor cells (NPCs)</a:t>
            </a:r>
          </a:p>
          <a:p>
            <a:pPr marL="285750" lvl="0" indent="-285750">
              <a:buFont typeface="Arial" panose="020B0604020202020204" pitchFamily="34" charset="0"/>
              <a:buChar char="•"/>
            </a:pPr>
            <a:r>
              <a:rPr lang="en-HK" altLang="zh-CN" b="1" dirty="0">
                <a:solidFill>
                  <a:prstClr val="black"/>
                </a:solidFill>
                <a:latin typeface="Calibri" panose="020F0502020204030204" pitchFamily="34" charset="0"/>
                <a:ea typeface="Calibri" panose="020F0502020204030204" pitchFamily="34" charset="0"/>
                <a:cs typeface="Calibri" panose="020F0502020204030204" pitchFamily="34" charset="0"/>
              </a:rPr>
              <a:t>PDGFRA</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Oligodendrocyte progenitor cells (OPCs)</a:t>
            </a:r>
          </a:p>
          <a:p>
            <a:pPr marL="285750" lvl="0" indent="-285750">
              <a:buFont typeface="Arial" panose="020B0604020202020204" pitchFamily="34" charset="0"/>
              <a:buChar char="•"/>
            </a:pPr>
            <a:r>
              <a:rPr kumimoji="0" lang="en-HK" altLang="zh-CN"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GAD1</a:t>
            </a: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Interneurons</a:t>
            </a:r>
          </a:p>
          <a:p>
            <a:pPr marL="285750" lvl="0" indent="-285750">
              <a:buFont typeface="Arial" panose="020B0604020202020204" pitchFamily="34" charset="0"/>
              <a:buChar char="•"/>
            </a:pPr>
            <a:r>
              <a:rPr lang="en-HK" altLang="zh-CN" b="1" dirty="0">
                <a:solidFill>
                  <a:prstClr val="black"/>
                </a:solidFill>
                <a:latin typeface="Calibri" panose="020F0502020204030204" pitchFamily="34" charset="0"/>
                <a:ea typeface="Calibri" panose="020F0502020204030204" pitchFamily="34" charset="0"/>
                <a:cs typeface="Calibri" panose="020F0502020204030204" pitchFamily="34" charset="0"/>
              </a:rPr>
              <a:t>AQP4</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Astrocytes</a:t>
            </a:r>
          </a:p>
          <a:p>
            <a:pPr marL="285750" lvl="0" indent="-285750">
              <a:buFont typeface="Arial" panose="020B0604020202020204" pitchFamily="34" charset="0"/>
              <a:buChar char="•"/>
            </a:pPr>
            <a:r>
              <a:rPr kumimoji="0" lang="en-HK" altLang="zh-CN"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NEUROD2</a:t>
            </a: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Excitatory neurons</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9880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F7A29-3355-B1F6-B1EC-D970842AB0E5}"/>
              </a:ext>
            </a:extLst>
          </p:cNvPr>
          <p:cNvPicPr>
            <a:picLocks noChangeAspect="1"/>
          </p:cNvPicPr>
          <p:nvPr/>
        </p:nvPicPr>
        <p:blipFill>
          <a:blip r:embed="rId3"/>
          <a:stretch>
            <a:fillRect/>
          </a:stretch>
        </p:blipFill>
        <p:spPr>
          <a:xfrm>
            <a:off x="8119812" y="1375962"/>
            <a:ext cx="2879649" cy="4074429"/>
          </a:xfrm>
          <a:prstGeom prst="rect">
            <a:avLst/>
          </a:prstGeom>
        </p:spPr>
      </p:pic>
      <p:pic>
        <p:nvPicPr>
          <p:cNvPr id="12" name="Picture 11">
            <a:extLst>
              <a:ext uri="{FF2B5EF4-FFF2-40B4-BE49-F238E27FC236}">
                <a16:creationId xmlns:a16="http://schemas.microsoft.com/office/drawing/2014/main" id="{4B6E1091-ED28-66F4-3318-415A87A88771}"/>
              </a:ext>
            </a:extLst>
          </p:cNvPr>
          <p:cNvPicPr>
            <a:picLocks noChangeAspect="1"/>
          </p:cNvPicPr>
          <p:nvPr/>
        </p:nvPicPr>
        <p:blipFill rotWithShape="1">
          <a:blip r:embed="rId4"/>
          <a:srcRect t="9644" r="48468"/>
          <a:stretch/>
        </p:blipFill>
        <p:spPr>
          <a:xfrm>
            <a:off x="440790" y="1765598"/>
            <a:ext cx="5904779" cy="3881486"/>
          </a:xfrm>
          <a:prstGeom prst="rect">
            <a:avLst/>
          </a:prstGeom>
        </p:spPr>
      </p:pic>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等线 Light" panose="020F0302020204030204"/>
              </a:rPr>
              <a:t>Cluster Characterization</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cxnSp>
        <p:nvCxnSpPr>
          <p:cNvPr id="9" name="Straight Arrow Connector 8">
            <a:extLst>
              <a:ext uri="{FF2B5EF4-FFF2-40B4-BE49-F238E27FC236}">
                <a16:creationId xmlns:a16="http://schemas.microsoft.com/office/drawing/2014/main" id="{C4359A4E-5A8C-EAF8-E82B-AD9D69369391}"/>
              </a:ext>
            </a:extLst>
          </p:cNvPr>
          <p:cNvCxnSpPr/>
          <p:nvPr/>
        </p:nvCxnSpPr>
        <p:spPr>
          <a:xfrm>
            <a:off x="6468270" y="3413177"/>
            <a:ext cx="997527" cy="0"/>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CA1C421-6550-8DFE-8F6D-669C68B44EF5}"/>
              </a:ext>
            </a:extLst>
          </p:cNvPr>
          <p:cNvSpPr txBox="1"/>
          <p:nvPr/>
        </p:nvSpPr>
        <p:spPr>
          <a:xfrm>
            <a:off x="2632363" y="5631083"/>
            <a:ext cx="6749505" cy="253916"/>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Expression of key marker genes per cluster and inter-cluster relationship</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
        <p:nvSpPr>
          <p:cNvPr id="14" name="TextBox 13">
            <a:extLst>
              <a:ext uri="{FF2B5EF4-FFF2-40B4-BE49-F238E27FC236}">
                <a16:creationId xmlns:a16="http://schemas.microsoft.com/office/drawing/2014/main" id="{0934E408-72E1-D399-B79A-E18024A4C419}"/>
              </a:ext>
            </a:extLst>
          </p:cNvPr>
          <p:cNvSpPr txBox="1"/>
          <p:nvPr/>
        </p:nvSpPr>
        <p:spPr>
          <a:xfrm>
            <a:off x="1568371" y="1565122"/>
            <a:ext cx="2301666" cy="253916"/>
          </a:xfrm>
          <a:prstGeom prst="rect">
            <a:avLst/>
          </a:prstGeom>
          <a:noFill/>
        </p:spPr>
        <p:txBody>
          <a:bodyPr wrap="square">
            <a:spAutoFit/>
          </a:bodyPr>
          <a:lstStyle/>
          <a:p>
            <a:pPr lvl="0" algn="ctr">
              <a:defRPr/>
            </a:pP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UMAP </a:t>
            </a:r>
            <a:r>
              <a:rPr lang="en-HK" altLang="zh-CN" sz="1050" b="1" dirty="0">
                <a:solidFill>
                  <a:prstClr val="black"/>
                </a:solidFill>
                <a:latin typeface="等线" panose="020F0502020204030204"/>
                <a:ea typeface="等线" panose="02010600030101010101" pitchFamily="2" charset="-122"/>
              </a:rPr>
              <a:t>Plot</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414519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等线 Light" panose="020F0302020204030204"/>
              </a:rPr>
              <a:t>PAGA Graph Calculation</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10" name="TextBox 9">
            <a:extLst>
              <a:ext uri="{FF2B5EF4-FFF2-40B4-BE49-F238E27FC236}">
                <a16:creationId xmlns:a16="http://schemas.microsoft.com/office/drawing/2014/main" id="{6CA1C421-6550-8DFE-8F6D-669C68B44EF5}"/>
              </a:ext>
            </a:extLst>
          </p:cNvPr>
          <p:cNvSpPr txBox="1"/>
          <p:nvPr/>
        </p:nvSpPr>
        <p:spPr>
          <a:xfrm>
            <a:off x="2632363" y="5631083"/>
            <a:ext cx="6749505" cy="253916"/>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Comparison between the obtained PAGA weighted graph and UMAP</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2" name="Picture 1">
            <a:extLst>
              <a:ext uri="{FF2B5EF4-FFF2-40B4-BE49-F238E27FC236}">
                <a16:creationId xmlns:a16="http://schemas.microsoft.com/office/drawing/2014/main" id="{550069DB-78CF-C047-ED51-D2008E860661}"/>
              </a:ext>
            </a:extLst>
          </p:cNvPr>
          <p:cNvPicPr>
            <a:picLocks noChangeAspect="1"/>
          </p:cNvPicPr>
          <p:nvPr/>
        </p:nvPicPr>
        <p:blipFill rotWithShape="1">
          <a:blip r:embed="rId3"/>
          <a:srcRect t="6205"/>
          <a:stretch/>
        </p:blipFill>
        <p:spPr>
          <a:xfrm>
            <a:off x="440790" y="1547688"/>
            <a:ext cx="11458575" cy="4029199"/>
          </a:xfrm>
          <a:prstGeom prst="rect">
            <a:avLst/>
          </a:prstGeom>
        </p:spPr>
      </p:pic>
      <p:sp>
        <p:nvSpPr>
          <p:cNvPr id="4" name="TextBox 3">
            <a:extLst>
              <a:ext uri="{FF2B5EF4-FFF2-40B4-BE49-F238E27FC236}">
                <a16:creationId xmlns:a16="http://schemas.microsoft.com/office/drawing/2014/main" id="{8750678C-CFE3-59BE-7658-A2FF0A969163}"/>
              </a:ext>
            </a:extLst>
          </p:cNvPr>
          <p:cNvSpPr txBox="1"/>
          <p:nvPr/>
        </p:nvSpPr>
        <p:spPr>
          <a:xfrm>
            <a:off x="1568371" y="1565122"/>
            <a:ext cx="2301666" cy="253916"/>
          </a:xfrm>
          <a:prstGeom prst="rect">
            <a:avLst/>
          </a:prstGeom>
          <a:noFill/>
        </p:spPr>
        <p:txBody>
          <a:bodyPr wrap="square">
            <a:spAutoFit/>
          </a:bodyPr>
          <a:lstStyle/>
          <a:p>
            <a:pPr lvl="0" algn="ctr">
              <a:defRPr/>
            </a:pP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UMAP </a:t>
            </a:r>
            <a:r>
              <a:rPr lang="en-HK" altLang="zh-CN" sz="1050" b="1" dirty="0">
                <a:solidFill>
                  <a:prstClr val="black"/>
                </a:solidFill>
                <a:latin typeface="等线" panose="020F0502020204030204"/>
                <a:ea typeface="等线" panose="02010600030101010101" pitchFamily="2" charset="-122"/>
              </a:rPr>
              <a:t>Plot</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
        <p:nvSpPr>
          <p:cNvPr id="5" name="TextBox 4">
            <a:extLst>
              <a:ext uri="{FF2B5EF4-FFF2-40B4-BE49-F238E27FC236}">
                <a16:creationId xmlns:a16="http://schemas.microsoft.com/office/drawing/2014/main" id="{BD9FBA8A-1621-0628-3AF4-0C1C46C369AC}"/>
              </a:ext>
            </a:extLst>
          </p:cNvPr>
          <p:cNvSpPr txBox="1"/>
          <p:nvPr/>
        </p:nvSpPr>
        <p:spPr>
          <a:xfrm>
            <a:off x="7274166" y="1578402"/>
            <a:ext cx="2301666" cy="253916"/>
          </a:xfrm>
          <a:prstGeom prst="rect">
            <a:avLst/>
          </a:prstGeom>
          <a:noFill/>
        </p:spPr>
        <p:txBody>
          <a:bodyPr wrap="square">
            <a:spAutoFit/>
          </a:bodyPr>
          <a:lstStyle/>
          <a:p>
            <a:pPr lvl="0" algn="ctr">
              <a:defRPr/>
            </a:pPr>
            <a:r>
              <a:rPr lang="en-HK" altLang="zh-CN" sz="1050" b="1" dirty="0">
                <a:solidFill>
                  <a:prstClr val="black"/>
                </a:solidFill>
                <a:latin typeface="等线" panose="020F0502020204030204"/>
                <a:ea typeface="等线" panose="02010600030101010101" pitchFamily="2" charset="-122"/>
              </a:rPr>
              <a:t>PAGA Weighted Plot</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58852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等线 Light" panose="020F0302020204030204"/>
              </a:rPr>
              <a:t>Trajectory Estimation</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pic>
        <p:nvPicPr>
          <p:cNvPr id="3" name="Picture 2">
            <a:extLst>
              <a:ext uri="{FF2B5EF4-FFF2-40B4-BE49-F238E27FC236}">
                <a16:creationId xmlns:a16="http://schemas.microsoft.com/office/drawing/2014/main" id="{59DDCCFD-9BCB-A739-BF22-A1CCF5604AD2}"/>
              </a:ext>
            </a:extLst>
          </p:cNvPr>
          <p:cNvPicPr>
            <a:picLocks noChangeAspect="1"/>
          </p:cNvPicPr>
          <p:nvPr/>
        </p:nvPicPr>
        <p:blipFill rotWithShape="1">
          <a:blip r:embed="rId3"/>
          <a:srcRect l="4055" t="6005" b="6270"/>
          <a:stretch/>
        </p:blipFill>
        <p:spPr>
          <a:xfrm>
            <a:off x="560863" y="2045309"/>
            <a:ext cx="5300291" cy="3408218"/>
          </a:xfrm>
          <a:prstGeom prst="rect">
            <a:avLst/>
          </a:prstGeom>
        </p:spPr>
      </p:pic>
      <p:sp>
        <p:nvSpPr>
          <p:cNvPr id="6" name="TextBox 5">
            <a:extLst>
              <a:ext uri="{FF2B5EF4-FFF2-40B4-BE49-F238E27FC236}">
                <a16:creationId xmlns:a16="http://schemas.microsoft.com/office/drawing/2014/main" id="{8F6F0470-D59E-4BD0-EC58-7010A378259C}"/>
              </a:ext>
            </a:extLst>
          </p:cNvPr>
          <p:cNvSpPr txBox="1"/>
          <p:nvPr/>
        </p:nvSpPr>
        <p:spPr>
          <a:xfrm>
            <a:off x="806633" y="1791393"/>
            <a:ext cx="4138042" cy="253916"/>
          </a:xfrm>
          <a:prstGeom prst="rect">
            <a:avLst/>
          </a:prstGeom>
          <a:noFill/>
        </p:spPr>
        <p:txBody>
          <a:bodyPr wrap="square">
            <a:spAutoFit/>
          </a:bodyPr>
          <a:lstStyle/>
          <a:p>
            <a:pPr lvl="0" algn="ctr">
              <a:defRPr/>
            </a:pP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Force</a:t>
            </a:r>
            <a:r>
              <a:rPr lang="en-HK" altLang="zh-CN" sz="1050" b="1" dirty="0">
                <a:solidFill>
                  <a:prstClr val="black"/>
                </a:solidFill>
                <a:latin typeface="等线" panose="020F0502020204030204"/>
                <a:ea typeface="等线" panose="02010600030101010101" pitchFamily="2" charset="-122"/>
              </a:rPr>
              <a:t>-Directed Graph Embedding of the PAGA Graph</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7" name="Picture 6">
            <a:extLst>
              <a:ext uri="{FF2B5EF4-FFF2-40B4-BE49-F238E27FC236}">
                <a16:creationId xmlns:a16="http://schemas.microsoft.com/office/drawing/2014/main" id="{5661F2B5-317C-0CFC-6212-6D4603026A9D}"/>
              </a:ext>
            </a:extLst>
          </p:cNvPr>
          <p:cNvPicPr>
            <a:picLocks noChangeAspect="1"/>
          </p:cNvPicPr>
          <p:nvPr/>
        </p:nvPicPr>
        <p:blipFill rotWithShape="1">
          <a:blip r:embed="rId4"/>
          <a:srcRect l="4571" t="5940" b="5940"/>
          <a:stretch/>
        </p:blipFill>
        <p:spPr>
          <a:xfrm>
            <a:off x="6631709" y="2045309"/>
            <a:ext cx="4645891" cy="3408218"/>
          </a:xfrm>
          <a:prstGeom prst="rect">
            <a:avLst/>
          </a:prstGeom>
        </p:spPr>
      </p:pic>
      <p:sp>
        <p:nvSpPr>
          <p:cNvPr id="8" name="TextBox 7">
            <a:extLst>
              <a:ext uri="{FF2B5EF4-FFF2-40B4-BE49-F238E27FC236}">
                <a16:creationId xmlns:a16="http://schemas.microsoft.com/office/drawing/2014/main" id="{ED9908CF-74CC-C642-5722-EC4ED222974E}"/>
              </a:ext>
            </a:extLst>
          </p:cNvPr>
          <p:cNvSpPr txBox="1"/>
          <p:nvPr/>
        </p:nvSpPr>
        <p:spPr>
          <a:xfrm>
            <a:off x="6722524" y="1791393"/>
            <a:ext cx="4138042" cy="253916"/>
          </a:xfrm>
          <a:prstGeom prst="rect">
            <a:avLst/>
          </a:prstGeom>
          <a:noFill/>
        </p:spPr>
        <p:txBody>
          <a:bodyPr wrap="square">
            <a:spAutoFit/>
          </a:bodyPr>
          <a:lstStyle/>
          <a:p>
            <a:pPr lvl="0" algn="ctr">
              <a:defRPr/>
            </a:pP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Force</a:t>
            </a:r>
            <a:r>
              <a:rPr lang="en-HK" altLang="zh-CN" sz="1050" b="1" dirty="0">
                <a:solidFill>
                  <a:prstClr val="black"/>
                </a:solidFill>
                <a:latin typeface="等线" panose="020F0502020204030204"/>
                <a:ea typeface="等线" panose="02010600030101010101" pitchFamily="2" charset="-122"/>
              </a:rPr>
              <a:t>-Directed Graph with Diffusion </a:t>
            </a:r>
            <a:r>
              <a:rPr lang="en-HK" altLang="zh-CN" sz="1050" b="1" dirty="0" err="1">
                <a:solidFill>
                  <a:prstClr val="black"/>
                </a:solidFill>
                <a:latin typeface="等线" panose="020F0502020204030204"/>
                <a:ea typeface="等线" panose="02010600030101010101" pitchFamily="2" charset="-122"/>
              </a:rPr>
              <a:t>Pseudotime</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
        <p:nvSpPr>
          <p:cNvPr id="9" name="TextBox 8">
            <a:extLst>
              <a:ext uri="{FF2B5EF4-FFF2-40B4-BE49-F238E27FC236}">
                <a16:creationId xmlns:a16="http://schemas.microsoft.com/office/drawing/2014/main" id="{45659509-B7EF-8BCE-FCAF-2C2CDC50D8BE}"/>
              </a:ext>
            </a:extLst>
          </p:cNvPr>
          <p:cNvSpPr txBox="1"/>
          <p:nvPr/>
        </p:nvSpPr>
        <p:spPr>
          <a:xfrm>
            <a:off x="2632363" y="5631083"/>
            <a:ext cx="6749505" cy="577081"/>
          </a:xfrm>
          <a:prstGeom prst="rect">
            <a:avLst/>
          </a:prstGeom>
          <a:noFill/>
        </p:spPr>
        <p:txBody>
          <a:bodyPr wrap="square">
            <a:spAutoFit/>
          </a:bodyPr>
          <a:lstStyle/>
          <a:p>
            <a:pPr lvl="0" algn="ctr">
              <a:defRPr/>
            </a:pP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Single cell trajectory with diffusion </a:t>
            </a:r>
            <a:r>
              <a:rPr kumimoji="0" lang="en-HK" altLang="zh-CN" sz="1050" b="1" i="0" u="none" strike="noStrike" kern="1200" cap="none" spc="0" normalizeH="0" noProof="0" dirty="0" err="1">
                <a:ln>
                  <a:noFill/>
                </a:ln>
                <a:solidFill>
                  <a:prstClr val="black"/>
                </a:solidFill>
                <a:effectLst/>
                <a:uLnTx/>
                <a:uFillTx/>
                <a:latin typeface="等线" panose="020F0502020204030204"/>
                <a:ea typeface="等线" panose="02010600030101010101" pitchFamily="2" charset="-122"/>
              </a:rPr>
              <a:t>pseudotime</a:t>
            </a:r>
            <a:r>
              <a:rPr kumimoji="0" lang="en-HK"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p>
          <a:p>
            <a:pPr lvl="0" algn="ctr">
              <a:defRPr/>
            </a:pPr>
            <a:r>
              <a:rPr kumimoji="0" lang="en-HK"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 Force-directed graph with PAGA embedding and cluster annotation. (B) Force-directed graph with PAGA embedding and diffusion </a:t>
            </a:r>
            <a:r>
              <a:rPr kumimoji="0" lang="en-HK" altLang="zh-CN" sz="1050" b="0" i="0" u="none" strike="noStrike" kern="1200" cap="none" spc="0" normalizeH="0" noProof="0" dirty="0" err="1">
                <a:ln>
                  <a:noFill/>
                </a:ln>
                <a:solidFill>
                  <a:prstClr val="black"/>
                </a:solidFill>
                <a:effectLst/>
                <a:uLnTx/>
                <a:uFillTx/>
                <a:latin typeface="等线" panose="020F0502020204030204"/>
                <a:ea typeface="等线" panose="02010600030101010101" pitchFamily="2" charset="-122"/>
              </a:rPr>
              <a:t>pseudotime</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
        <p:nvSpPr>
          <p:cNvPr id="12" name="TextBox 11">
            <a:extLst>
              <a:ext uri="{FF2B5EF4-FFF2-40B4-BE49-F238E27FC236}">
                <a16:creationId xmlns:a16="http://schemas.microsoft.com/office/drawing/2014/main" id="{0993F07C-DB5F-35F4-D50E-F6EE6BB240F5}"/>
              </a:ext>
            </a:extLst>
          </p:cNvPr>
          <p:cNvSpPr txBox="1"/>
          <p:nvPr/>
        </p:nvSpPr>
        <p:spPr>
          <a:xfrm>
            <a:off x="240148" y="1588125"/>
            <a:ext cx="277091" cy="369332"/>
          </a:xfrm>
          <a:prstGeom prst="rect">
            <a:avLst/>
          </a:prstGeom>
          <a:noFill/>
        </p:spPr>
        <p:txBody>
          <a:bodyPr wrap="square" rtlCol="0">
            <a:spAutoFit/>
          </a:bodyPr>
          <a:lstStyle/>
          <a:p>
            <a:r>
              <a:rPr lang="en-US" b="1" dirty="0"/>
              <a:t>A</a:t>
            </a:r>
          </a:p>
        </p:txBody>
      </p:sp>
      <p:sp>
        <p:nvSpPr>
          <p:cNvPr id="14" name="TextBox 13">
            <a:extLst>
              <a:ext uri="{FF2B5EF4-FFF2-40B4-BE49-F238E27FC236}">
                <a16:creationId xmlns:a16="http://schemas.microsoft.com/office/drawing/2014/main" id="{1D785140-A1E2-C084-4D6F-61B5FDD3B78D}"/>
              </a:ext>
            </a:extLst>
          </p:cNvPr>
          <p:cNvSpPr txBox="1"/>
          <p:nvPr/>
        </p:nvSpPr>
        <p:spPr>
          <a:xfrm>
            <a:off x="6498311" y="1619031"/>
            <a:ext cx="277091"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114250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等线 Light" panose="020F0302020204030204"/>
              </a:rPr>
              <a:t>Developmental Trajectory in the Prefrontal Cortex</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pic>
        <p:nvPicPr>
          <p:cNvPr id="7" name="Picture 6">
            <a:extLst>
              <a:ext uri="{FF2B5EF4-FFF2-40B4-BE49-F238E27FC236}">
                <a16:creationId xmlns:a16="http://schemas.microsoft.com/office/drawing/2014/main" id="{5661F2B5-317C-0CFC-6212-6D4603026A9D}"/>
              </a:ext>
            </a:extLst>
          </p:cNvPr>
          <p:cNvPicPr>
            <a:picLocks noChangeAspect="1"/>
          </p:cNvPicPr>
          <p:nvPr/>
        </p:nvPicPr>
        <p:blipFill rotWithShape="1">
          <a:blip r:embed="rId3"/>
          <a:srcRect l="6621" t="8551" r="11874" b="8012"/>
          <a:stretch/>
        </p:blipFill>
        <p:spPr>
          <a:xfrm>
            <a:off x="402130" y="1945619"/>
            <a:ext cx="4437726" cy="3609112"/>
          </a:xfrm>
          <a:prstGeom prst="rect">
            <a:avLst/>
          </a:prstGeom>
        </p:spPr>
      </p:pic>
      <p:sp>
        <p:nvSpPr>
          <p:cNvPr id="2" name="Oval 1">
            <a:extLst>
              <a:ext uri="{FF2B5EF4-FFF2-40B4-BE49-F238E27FC236}">
                <a16:creationId xmlns:a16="http://schemas.microsoft.com/office/drawing/2014/main" id="{E090239A-2ECB-09A3-D946-D717FD566448}"/>
              </a:ext>
            </a:extLst>
          </p:cNvPr>
          <p:cNvSpPr/>
          <p:nvPr/>
        </p:nvSpPr>
        <p:spPr>
          <a:xfrm>
            <a:off x="402129" y="2846368"/>
            <a:ext cx="664287" cy="565259"/>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01042E2-0CD9-E3D1-F9D3-1BA5019A9921}"/>
              </a:ext>
            </a:extLst>
          </p:cNvPr>
          <p:cNvSpPr txBox="1"/>
          <p:nvPr/>
        </p:nvSpPr>
        <p:spPr>
          <a:xfrm>
            <a:off x="102954" y="2278034"/>
            <a:ext cx="1076483" cy="577081"/>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Neural Progenitor Cells</a:t>
            </a:r>
          </a:p>
        </p:txBody>
      </p:sp>
      <p:cxnSp>
        <p:nvCxnSpPr>
          <p:cNvPr id="10" name="Straight Arrow Connector 9">
            <a:extLst>
              <a:ext uri="{FF2B5EF4-FFF2-40B4-BE49-F238E27FC236}">
                <a16:creationId xmlns:a16="http://schemas.microsoft.com/office/drawing/2014/main" id="{993A8F45-EAD2-8693-C677-91E5D56A3DF8}"/>
              </a:ext>
            </a:extLst>
          </p:cNvPr>
          <p:cNvCxnSpPr/>
          <p:nvPr/>
        </p:nvCxnSpPr>
        <p:spPr>
          <a:xfrm flipV="1">
            <a:off x="514277" y="3939607"/>
            <a:ext cx="245770" cy="314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05B22F-C90F-7752-D44B-A48A05FABC5F}"/>
              </a:ext>
            </a:extLst>
          </p:cNvPr>
          <p:cNvCxnSpPr>
            <a:cxnSpLocks/>
          </p:cNvCxnSpPr>
          <p:nvPr/>
        </p:nvCxnSpPr>
        <p:spPr>
          <a:xfrm flipV="1">
            <a:off x="947592" y="3878621"/>
            <a:ext cx="229097" cy="711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8B47024-4D98-DBA0-345F-B504E3E9DE6B}"/>
              </a:ext>
            </a:extLst>
          </p:cNvPr>
          <p:cNvSpPr txBox="1"/>
          <p:nvPr/>
        </p:nvSpPr>
        <p:spPr>
          <a:xfrm>
            <a:off x="263324" y="4214943"/>
            <a:ext cx="803092" cy="253916"/>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Astrocytes</a:t>
            </a:r>
            <a:endPar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endParaRPr>
          </a:p>
        </p:txBody>
      </p:sp>
      <p:sp>
        <p:nvSpPr>
          <p:cNvPr id="20" name="TextBox 19">
            <a:extLst>
              <a:ext uri="{FF2B5EF4-FFF2-40B4-BE49-F238E27FC236}">
                <a16:creationId xmlns:a16="http://schemas.microsoft.com/office/drawing/2014/main" id="{E94B21E3-0375-899B-F988-B17E0CE09396}"/>
              </a:ext>
            </a:extLst>
          </p:cNvPr>
          <p:cNvSpPr txBox="1"/>
          <p:nvPr/>
        </p:nvSpPr>
        <p:spPr>
          <a:xfrm>
            <a:off x="254398" y="4590206"/>
            <a:ext cx="1295227" cy="415498"/>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Oligodendrocyte</a:t>
            </a: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 Progenitor Cells</a:t>
            </a:r>
          </a:p>
        </p:txBody>
      </p:sp>
      <p:sp>
        <p:nvSpPr>
          <p:cNvPr id="56" name="Freeform: Shape 55">
            <a:extLst>
              <a:ext uri="{FF2B5EF4-FFF2-40B4-BE49-F238E27FC236}">
                <a16:creationId xmlns:a16="http://schemas.microsoft.com/office/drawing/2014/main" id="{4BEA9661-FBEA-AD8D-92FA-54ED53399318}"/>
              </a:ext>
            </a:extLst>
          </p:cNvPr>
          <p:cNvSpPr/>
          <p:nvPr/>
        </p:nvSpPr>
        <p:spPr>
          <a:xfrm>
            <a:off x="1274618" y="2444677"/>
            <a:ext cx="1386254" cy="1877941"/>
          </a:xfrm>
          <a:custGeom>
            <a:avLst/>
            <a:gdLst>
              <a:gd name="connsiteX0" fmla="*/ 0 w 1386254"/>
              <a:gd name="connsiteY0" fmla="*/ 492487 h 1877941"/>
              <a:gd name="connsiteX1" fmla="*/ 628073 w 1386254"/>
              <a:gd name="connsiteY1" fmla="*/ 2959 h 1877941"/>
              <a:gd name="connsiteX2" fmla="*/ 1385455 w 1386254"/>
              <a:gd name="connsiteY2" fmla="*/ 372414 h 1877941"/>
              <a:gd name="connsiteX3" fmla="*/ 480291 w 1386254"/>
              <a:gd name="connsiteY3" fmla="*/ 1877941 h 1877941"/>
            </a:gdLst>
            <a:ahLst/>
            <a:cxnLst>
              <a:cxn ang="0">
                <a:pos x="connsiteX0" y="connsiteY0"/>
              </a:cxn>
              <a:cxn ang="0">
                <a:pos x="connsiteX1" y="connsiteY1"/>
              </a:cxn>
              <a:cxn ang="0">
                <a:pos x="connsiteX2" y="connsiteY2"/>
              </a:cxn>
              <a:cxn ang="0">
                <a:pos x="connsiteX3" y="connsiteY3"/>
              </a:cxn>
            </a:cxnLst>
            <a:rect l="l" t="t" r="r" b="b"/>
            <a:pathLst>
              <a:path w="1386254" h="1877941">
                <a:moveTo>
                  <a:pt x="0" y="492487"/>
                </a:moveTo>
                <a:cubicBezTo>
                  <a:pt x="198582" y="257729"/>
                  <a:pt x="397164" y="22971"/>
                  <a:pt x="628073" y="2959"/>
                </a:cubicBezTo>
                <a:cubicBezTo>
                  <a:pt x="858982" y="-17053"/>
                  <a:pt x="1410085" y="59917"/>
                  <a:pt x="1385455" y="372414"/>
                </a:cubicBezTo>
                <a:cubicBezTo>
                  <a:pt x="1360825" y="684911"/>
                  <a:pt x="648085" y="1617784"/>
                  <a:pt x="480291" y="1877941"/>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724C082-D642-09EB-3805-406A9328C3F6}"/>
              </a:ext>
            </a:extLst>
          </p:cNvPr>
          <p:cNvSpPr/>
          <p:nvPr/>
        </p:nvSpPr>
        <p:spPr>
          <a:xfrm>
            <a:off x="591127" y="3454400"/>
            <a:ext cx="85095" cy="398529"/>
          </a:xfrm>
          <a:custGeom>
            <a:avLst/>
            <a:gdLst>
              <a:gd name="connsiteX0" fmla="*/ 0 w 85095"/>
              <a:gd name="connsiteY0" fmla="*/ 0 h 398529"/>
              <a:gd name="connsiteX1" fmla="*/ 83128 w 85095"/>
              <a:gd name="connsiteY1" fmla="*/ 175491 h 398529"/>
              <a:gd name="connsiteX2" fmla="*/ 27709 w 85095"/>
              <a:gd name="connsiteY2" fmla="*/ 397164 h 398529"/>
            </a:gdLst>
            <a:ahLst/>
            <a:cxnLst>
              <a:cxn ang="0">
                <a:pos x="connsiteX0" y="connsiteY0"/>
              </a:cxn>
              <a:cxn ang="0">
                <a:pos x="connsiteX1" y="connsiteY1"/>
              </a:cxn>
              <a:cxn ang="0">
                <a:pos x="connsiteX2" y="connsiteY2"/>
              </a:cxn>
            </a:cxnLst>
            <a:rect l="l" t="t" r="r" b="b"/>
            <a:pathLst>
              <a:path w="85095" h="398529">
                <a:moveTo>
                  <a:pt x="0" y="0"/>
                </a:moveTo>
                <a:cubicBezTo>
                  <a:pt x="39255" y="54648"/>
                  <a:pt x="78510" y="109297"/>
                  <a:pt x="83128" y="175491"/>
                </a:cubicBezTo>
                <a:cubicBezTo>
                  <a:pt x="87746" y="241685"/>
                  <a:pt x="89285" y="415637"/>
                  <a:pt x="27709" y="397164"/>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851FD7AB-F53F-D250-5270-ED2826A1FF78}"/>
              </a:ext>
            </a:extLst>
          </p:cNvPr>
          <p:cNvSpPr/>
          <p:nvPr/>
        </p:nvSpPr>
        <p:spPr>
          <a:xfrm>
            <a:off x="914085" y="3426691"/>
            <a:ext cx="268170" cy="295731"/>
          </a:xfrm>
          <a:custGeom>
            <a:avLst/>
            <a:gdLst>
              <a:gd name="connsiteX0" fmla="*/ 37260 w 268170"/>
              <a:gd name="connsiteY0" fmla="*/ 0 h 295731"/>
              <a:gd name="connsiteX1" fmla="*/ 315 w 268170"/>
              <a:gd name="connsiteY1" fmla="*/ 129309 h 295731"/>
              <a:gd name="connsiteX2" fmla="*/ 55733 w 268170"/>
              <a:gd name="connsiteY2" fmla="*/ 230909 h 295731"/>
              <a:gd name="connsiteX3" fmla="*/ 268170 w 268170"/>
              <a:gd name="connsiteY3" fmla="*/ 295564 h 295731"/>
            </a:gdLst>
            <a:ahLst/>
            <a:cxnLst>
              <a:cxn ang="0">
                <a:pos x="connsiteX0" y="connsiteY0"/>
              </a:cxn>
              <a:cxn ang="0">
                <a:pos x="connsiteX1" y="connsiteY1"/>
              </a:cxn>
              <a:cxn ang="0">
                <a:pos x="connsiteX2" y="connsiteY2"/>
              </a:cxn>
              <a:cxn ang="0">
                <a:pos x="connsiteX3" y="connsiteY3"/>
              </a:cxn>
            </a:cxnLst>
            <a:rect l="l" t="t" r="r" b="b"/>
            <a:pathLst>
              <a:path w="268170" h="295731">
                <a:moveTo>
                  <a:pt x="37260" y="0"/>
                </a:moveTo>
                <a:cubicBezTo>
                  <a:pt x="17248" y="45412"/>
                  <a:pt x="-2764" y="90824"/>
                  <a:pt x="315" y="129309"/>
                </a:cubicBezTo>
                <a:cubicBezTo>
                  <a:pt x="3394" y="167794"/>
                  <a:pt x="11090" y="203200"/>
                  <a:pt x="55733" y="230909"/>
                </a:cubicBezTo>
                <a:cubicBezTo>
                  <a:pt x="100376" y="258618"/>
                  <a:pt x="152716" y="298643"/>
                  <a:pt x="268170" y="295564"/>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 Bracket 58">
            <a:extLst>
              <a:ext uri="{FF2B5EF4-FFF2-40B4-BE49-F238E27FC236}">
                <a16:creationId xmlns:a16="http://schemas.microsoft.com/office/drawing/2014/main" id="{9B7E333A-6907-46DC-A296-EDBDF553E54E}"/>
              </a:ext>
            </a:extLst>
          </p:cNvPr>
          <p:cNvSpPr/>
          <p:nvPr/>
        </p:nvSpPr>
        <p:spPr>
          <a:xfrm rot="5400000">
            <a:off x="2010777" y="983012"/>
            <a:ext cx="176216" cy="210143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ACF325B-FC9D-F71B-D7CB-5B6C7950B5FF}"/>
              </a:ext>
            </a:extLst>
          </p:cNvPr>
          <p:cNvSpPr txBox="1"/>
          <p:nvPr/>
        </p:nvSpPr>
        <p:spPr>
          <a:xfrm>
            <a:off x="1296340" y="1692165"/>
            <a:ext cx="1605090" cy="253916"/>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Excitatory Neurons</a:t>
            </a:r>
          </a:p>
        </p:txBody>
      </p:sp>
      <p:sp>
        <p:nvSpPr>
          <p:cNvPr id="61" name="Oval 60">
            <a:extLst>
              <a:ext uri="{FF2B5EF4-FFF2-40B4-BE49-F238E27FC236}">
                <a16:creationId xmlns:a16="http://schemas.microsoft.com/office/drawing/2014/main" id="{3AEAF2B5-FFC6-C92C-D1A7-9E5C48994E6D}"/>
              </a:ext>
            </a:extLst>
          </p:cNvPr>
          <p:cNvSpPr/>
          <p:nvPr/>
        </p:nvSpPr>
        <p:spPr>
          <a:xfrm rot="1603558">
            <a:off x="2861949" y="2312759"/>
            <a:ext cx="1830062" cy="2621351"/>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22887A4-171A-7FBF-7E80-99F3E9CA0983}"/>
              </a:ext>
            </a:extLst>
          </p:cNvPr>
          <p:cNvSpPr txBox="1"/>
          <p:nvPr/>
        </p:nvSpPr>
        <p:spPr>
          <a:xfrm>
            <a:off x="3277349" y="2110070"/>
            <a:ext cx="1605090" cy="253916"/>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Interneurons</a:t>
            </a:r>
            <a:endPar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endParaRPr>
          </a:p>
        </p:txBody>
      </p:sp>
      <p:sp>
        <p:nvSpPr>
          <p:cNvPr id="63" name="TextBox 62">
            <a:extLst>
              <a:ext uri="{FF2B5EF4-FFF2-40B4-BE49-F238E27FC236}">
                <a16:creationId xmlns:a16="http://schemas.microsoft.com/office/drawing/2014/main" id="{56F02A1E-F555-72D8-8F93-DE580779CE8A}"/>
              </a:ext>
            </a:extLst>
          </p:cNvPr>
          <p:cNvSpPr txBox="1"/>
          <p:nvPr/>
        </p:nvSpPr>
        <p:spPr>
          <a:xfrm>
            <a:off x="3614747" y="5004207"/>
            <a:ext cx="1605090" cy="253916"/>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Microglia</a:t>
            </a:r>
          </a:p>
        </p:txBody>
      </p:sp>
      <p:cxnSp>
        <p:nvCxnSpPr>
          <p:cNvPr id="64" name="Straight Arrow Connector 63">
            <a:extLst>
              <a:ext uri="{FF2B5EF4-FFF2-40B4-BE49-F238E27FC236}">
                <a16:creationId xmlns:a16="http://schemas.microsoft.com/office/drawing/2014/main" id="{A016F8EB-E736-C3EC-A03B-14A940A63724}"/>
              </a:ext>
            </a:extLst>
          </p:cNvPr>
          <p:cNvCxnSpPr>
            <a:cxnSpLocks/>
          </p:cNvCxnSpPr>
          <p:nvPr/>
        </p:nvCxnSpPr>
        <p:spPr>
          <a:xfrm flipV="1">
            <a:off x="3551553" y="5150612"/>
            <a:ext cx="528341" cy="257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F5DFA5B4-C912-6D51-59E0-BB3EFD227CCB}"/>
              </a:ext>
            </a:extLst>
          </p:cNvPr>
          <p:cNvPicPr>
            <a:picLocks noChangeAspect="1"/>
          </p:cNvPicPr>
          <p:nvPr/>
        </p:nvPicPr>
        <p:blipFill rotWithShape="1">
          <a:blip r:embed="rId3"/>
          <a:srcRect l="89747"/>
          <a:stretch/>
        </p:blipFill>
        <p:spPr>
          <a:xfrm rot="16200000">
            <a:off x="8308626" y="-74986"/>
            <a:ext cx="835144" cy="6470969"/>
          </a:xfrm>
          <a:prstGeom prst="rect">
            <a:avLst/>
          </a:prstGeom>
        </p:spPr>
      </p:pic>
      <p:cxnSp>
        <p:nvCxnSpPr>
          <p:cNvPr id="67" name="Straight Arrow Connector 66">
            <a:extLst>
              <a:ext uri="{FF2B5EF4-FFF2-40B4-BE49-F238E27FC236}">
                <a16:creationId xmlns:a16="http://schemas.microsoft.com/office/drawing/2014/main" id="{A548BAB9-AA52-3A05-50F1-11E00C5C1C35}"/>
              </a:ext>
            </a:extLst>
          </p:cNvPr>
          <p:cNvCxnSpPr>
            <a:cxnSpLocks/>
          </p:cNvCxnSpPr>
          <p:nvPr/>
        </p:nvCxnSpPr>
        <p:spPr>
          <a:xfrm flipV="1">
            <a:off x="11316185" y="2565052"/>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2F36F0E-EEDA-7B07-88E3-AAEFC9716259}"/>
              </a:ext>
            </a:extLst>
          </p:cNvPr>
          <p:cNvSpPr txBox="1"/>
          <p:nvPr/>
        </p:nvSpPr>
        <p:spPr>
          <a:xfrm>
            <a:off x="10659355" y="2155432"/>
            <a:ext cx="1302328" cy="415498"/>
          </a:xfrm>
          <a:prstGeom prst="rect">
            <a:avLst/>
          </a:prstGeom>
          <a:noFill/>
          <a:ln>
            <a:solidFill>
              <a:schemeClr val="bg1"/>
            </a:solid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Neural Progenitor Cells</a:t>
            </a:r>
          </a:p>
        </p:txBody>
      </p:sp>
      <p:cxnSp>
        <p:nvCxnSpPr>
          <p:cNvPr id="70" name="Straight Arrow Connector 69">
            <a:extLst>
              <a:ext uri="{FF2B5EF4-FFF2-40B4-BE49-F238E27FC236}">
                <a16:creationId xmlns:a16="http://schemas.microsoft.com/office/drawing/2014/main" id="{D120B3C9-FEEE-7520-3925-C641003D4144}"/>
              </a:ext>
            </a:extLst>
          </p:cNvPr>
          <p:cNvCxnSpPr>
            <a:cxnSpLocks/>
          </p:cNvCxnSpPr>
          <p:nvPr/>
        </p:nvCxnSpPr>
        <p:spPr>
          <a:xfrm flipV="1">
            <a:off x="6074549"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5D39C23-BE4E-C45E-760E-CC0008C93D15}"/>
              </a:ext>
            </a:extLst>
          </p:cNvPr>
          <p:cNvSpPr txBox="1"/>
          <p:nvPr/>
        </p:nvSpPr>
        <p:spPr>
          <a:xfrm>
            <a:off x="5438253" y="2166888"/>
            <a:ext cx="1302328" cy="253916"/>
          </a:xfrm>
          <a:prstGeom prst="rect">
            <a:avLst/>
          </a:prstGeom>
          <a:noFill/>
          <a:ln>
            <a:solidFill>
              <a:schemeClr val="bg1"/>
            </a:solidFill>
          </a:ln>
        </p:spPr>
        <p:txBody>
          <a:bodyPr wrap="square">
            <a:spAutoFit/>
          </a:bodyPr>
          <a:lstStyle/>
          <a:p>
            <a:pPr lvl="0" algn="ctr">
              <a:defRPr/>
            </a:pPr>
            <a:r>
              <a:rPr lang="pt-PT" altLang="zh-CN" sz="1050" b="1" dirty="0">
                <a:latin typeface="等线" panose="020F0502020204030204"/>
                <a:ea typeface="等线" panose="02010600030101010101" pitchFamily="2" charset="-122"/>
              </a:rPr>
              <a:t>Microglia</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cxnSp>
        <p:nvCxnSpPr>
          <p:cNvPr id="72" name="Straight Arrow Connector 71">
            <a:extLst>
              <a:ext uri="{FF2B5EF4-FFF2-40B4-BE49-F238E27FC236}">
                <a16:creationId xmlns:a16="http://schemas.microsoft.com/office/drawing/2014/main" id="{7D359138-7812-DDD7-05FF-E035F56EFE5B}"/>
              </a:ext>
            </a:extLst>
          </p:cNvPr>
          <p:cNvCxnSpPr>
            <a:cxnSpLocks/>
          </p:cNvCxnSpPr>
          <p:nvPr/>
        </p:nvCxnSpPr>
        <p:spPr>
          <a:xfrm flipV="1">
            <a:off x="7316840"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60F6033-2743-3A09-A41A-95CD8E294F6C}"/>
              </a:ext>
            </a:extLst>
          </p:cNvPr>
          <p:cNvSpPr txBox="1"/>
          <p:nvPr/>
        </p:nvSpPr>
        <p:spPr>
          <a:xfrm>
            <a:off x="6652345" y="2185123"/>
            <a:ext cx="1302328" cy="253916"/>
          </a:xfrm>
          <a:prstGeom prst="rect">
            <a:avLst/>
          </a:prstGeom>
          <a:noFill/>
          <a:ln>
            <a:solidFill>
              <a:schemeClr val="bg1"/>
            </a:solid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Interneurons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cxnSp>
        <p:nvCxnSpPr>
          <p:cNvPr id="74" name="Straight Arrow Connector 73">
            <a:extLst>
              <a:ext uri="{FF2B5EF4-FFF2-40B4-BE49-F238E27FC236}">
                <a16:creationId xmlns:a16="http://schemas.microsoft.com/office/drawing/2014/main" id="{EA5955D8-0236-B0F4-4817-3D216F8FBE58}"/>
              </a:ext>
            </a:extLst>
          </p:cNvPr>
          <p:cNvCxnSpPr>
            <a:cxnSpLocks/>
          </p:cNvCxnSpPr>
          <p:nvPr/>
        </p:nvCxnSpPr>
        <p:spPr>
          <a:xfrm flipV="1">
            <a:off x="8947057"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3162D30-8FBE-782E-C4FC-F9AB854882A4}"/>
              </a:ext>
            </a:extLst>
          </p:cNvPr>
          <p:cNvCxnSpPr>
            <a:cxnSpLocks/>
          </p:cNvCxnSpPr>
          <p:nvPr/>
        </p:nvCxnSpPr>
        <p:spPr>
          <a:xfrm flipV="1">
            <a:off x="9874899" y="2606757"/>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F38E339-8D89-358B-C0F2-7D091B234364}"/>
              </a:ext>
            </a:extLst>
          </p:cNvPr>
          <p:cNvSpPr txBox="1"/>
          <p:nvPr/>
        </p:nvSpPr>
        <p:spPr>
          <a:xfrm>
            <a:off x="8277008" y="2209457"/>
            <a:ext cx="1302328" cy="253916"/>
          </a:xfrm>
          <a:prstGeom prst="rect">
            <a:avLst/>
          </a:prstGeom>
          <a:noFill/>
          <a:ln>
            <a:solidFill>
              <a:schemeClr val="bg1"/>
            </a:solidFill>
          </a:ln>
        </p:spPr>
        <p:txBody>
          <a:bodyPr wrap="square">
            <a:spAutoFit/>
          </a:bodyPr>
          <a:lstStyle/>
          <a:p>
            <a:pPr lvl="0" algn="ctr">
              <a:defRPr/>
            </a:pPr>
            <a:r>
              <a:rPr lang="pt-PT" altLang="zh-CN" sz="1050" b="1" dirty="0">
                <a:latin typeface="等线" panose="020F0502020204030204"/>
                <a:ea typeface="等线" panose="02010600030101010101" pitchFamily="2" charset="-122"/>
              </a:rPr>
              <a:t>Astrocytes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78" name="TextBox 77">
            <a:extLst>
              <a:ext uri="{FF2B5EF4-FFF2-40B4-BE49-F238E27FC236}">
                <a16:creationId xmlns:a16="http://schemas.microsoft.com/office/drawing/2014/main" id="{11B8491E-6DAF-D3EE-B1E4-092ACB437900}"/>
              </a:ext>
            </a:extLst>
          </p:cNvPr>
          <p:cNvSpPr txBox="1"/>
          <p:nvPr/>
        </p:nvSpPr>
        <p:spPr>
          <a:xfrm>
            <a:off x="9239433" y="2187652"/>
            <a:ext cx="1500492" cy="415498"/>
          </a:xfrm>
          <a:prstGeom prst="rect">
            <a:avLst/>
          </a:prstGeom>
          <a:noFill/>
          <a:ln>
            <a:no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Excitatory Neurons and OPCs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79" name="矩形 6">
            <a:extLst>
              <a:ext uri="{FF2B5EF4-FFF2-40B4-BE49-F238E27FC236}">
                <a16:creationId xmlns:a16="http://schemas.microsoft.com/office/drawing/2014/main" id="{1A458652-45BB-A8A4-44A6-47F0A82654E7}"/>
              </a:ext>
            </a:extLst>
          </p:cNvPr>
          <p:cNvSpPr/>
          <p:nvPr/>
        </p:nvSpPr>
        <p:spPr>
          <a:xfrm>
            <a:off x="6057651" y="1717319"/>
            <a:ext cx="5365034" cy="369332"/>
          </a:xfrm>
          <a:prstGeom prst="rect">
            <a:avLst/>
          </a:prstGeom>
        </p:spPr>
        <p:txBody>
          <a:bodyPr wrap="square">
            <a:spAutoFit/>
          </a:bodyPr>
          <a:lstStyle/>
          <a:p>
            <a:pPr>
              <a:spcAft>
                <a:spcPts val="0"/>
              </a:spcAft>
            </a:pPr>
            <a:r>
              <a:rPr lang="en-US" altLang="zh-CN" b="1" kern="0" dirty="0">
                <a:latin typeface="Calibri" charset="0"/>
                <a:ea typeface="Calibri" charset="0"/>
                <a:cs typeface="Calibri" charset="0"/>
              </a:rPr>
              <a:t>Suggested timeline for the neural cell development:</a:t>
            </a:r>
            <a:endParaRPr lang="en-US" altLang="zh-CN" sz="3600" b="1" dirty="0">
              <a:effectLst/>
              <a:latin typeface="Calibri" charset="0"/>
              <a:ea typeface="Calibri" charset="0"/>
              <a:cs typeface="Calibri" charset="0"/>
            </a:endParaRPr>
          </a:p>
        </p:txBody>
      </p:sp>
      <p:sp>
        <p:nvSpPr>
          <p:cNvPr id="80" name="矩形 6">
            <a:extLst>
              <a:ext uri="{FF2B5EF4-FFF2-40B4-BE49-F238E27FC236}">
                <a16:creationId xmlns:a16="http://schemas.microsoft.com/office/drawing/2014/main" id="{057F2E73-5B63-529A-76C3-CAF3CD8B750D}"/>
              </a:ext>
            </a:extLst>
          </p:cNvPr>
          <p:cNvSpPr/>
          <p:nvPr/>
        </p:nvSpPr>
        <p:spPr>
          <a:xfrm>
            <a:off x="6225465" y="4197790"/>
            <a:ext cx="1679190" cy="1200329"/>
          </a:xfrm>
          <a:prstGeom prst="rect">
            <a:avLst/>
          </a:prstGeom>
        </p:spPr>
        <p:txBody>
          <a:bodyPr wrap="square">
            <a:spAutoFit/>
          </a:bodyPr>
          <a:lstStyle/>
          <a:p>
            <a:pPr>
              <a:spcAft>
                <a:spcPts val="0"/>
              </a:spcAft>
            </a:pPr>
            <a:r>
              <a:rPr lang="en-US" altLang="zh-CN" b="1" kern="0" dirty="0">
                <a:latin typeface="Calibri" charset="0"/>
                <a:ea typeface="Calibri" charset="0"/>
                <a:cs typeface="Calibri" charset="0"/>
              </a:rPr>
              <a:t>Suggested trajectory for the neural cell development:</a:t>
            </a:r>
            <a:endParaRPr lang="en-US" altLang="zh-CN" sz="3600" b="1" dirty="0">
              <a:effectLst/>
              <a:latin typeface="Calibri" charset="0"/>
              <a:ea typeface="Calibri" charset="0"/>
              <a:cs typeface="Calibri" charset="0"/>
            </a:endParaRPr>
          </a:p>
        </p:txBody>
      </p:sp>
      <p:pic>
        <p:nvPicPr>
          <p:cNvPr id="82" name="Picture 81">
            <a:extLst>
              <a:ext uri="{FF2B5EF4-FFF2-40B4-BE49-F238E27FC236}">
                <a16:creationId xmlns:a16="http://schemas.microsoft.com/office/drawing/2014/main" id="{945300D6-46D4-779E-54AC-6CF5B27B68E2}"/>
              </a:ext>
            </a:extLst>
          </p:cNvPr>
          <p:cNvPicPr>
            <a:picLocks noChangeAspect="1"/>
          </p:cNvPicPr>
          <p:nvPr/>
        </p:nvPicPr>
        <p:blipFill>
          <a:blip r:embed="rId4"/>
          <a:stretch>
            <a:fillRect/>
          </a:stretch>
        </p:blipFill>
        <p:spPr>
          <a:xfrm>
            <a:off x="7954673" y="3642164"/>
            <a:ext cx="2466554" cy="2474324"/>
          </a:xfrm>
          <a:prstGeom prst="rect">
            <a:avLst/>
          </a:prstGeom>
        </p:spPr>
      </p:pic>
      <p:sp>
        <p:nvSpPr>
          <p:cNvPr id="83" name="TextBox 82">
            <a:extLst>
              <a:ext uri="{FF2B5EF4-FFF2-40B4-BE49-F238E27FC236}">
                <a16:creationId xmlns:a16="http://schemas.microsoft.com/office/drawing/2014/main" id="{FDC7B4C2-48B1-AC80-EF79-EE2A87D9DA25}"/>
              </a:ext>
            </a:extLst>
          </p:cNvPr>
          <p:cNvSpPr txBox="1"/>
          <p:nvPr/>
        </p:nvSpPr>
        <p:spPr>
          <a:xfrm>
            <a:off x="7904655" y="5266190"/>
            <a:ext cx="1128055" cy="577081"/>
          </a:xfrm>
          <a:prstGeom prst="rect">
            <a:avLst/>
          </a:prstGeom>
          <a:noFill/>
          <a:ln>
            <a:solidFill>
              <a:schemeClr val="bg1"/>
            </a:solid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Neural Progenitor Cells</a:t>
            </a:r>
          </a:p>
        </p:txBody>
      </p:sp>
      <p:sp>
        <p:nvSpPr>
          <p:cNvPr id="84" name="TextBox 83">
            <a:extLst>
              <a:ext uri="{FF2B5EF4-FFF2-40B4-BE49-F238E27FC236}">
                <a16:creationId xmlns:a16="http://schemas.microsoft.com/office/drawing/2014/main" id="{D65056A5-8BDA-98DE-ED1E-1076AC036660}"/>
              </a:ext>
            </a:extLst>
          </p:cNvPr>
          <p:cNvSpPr txBox="1"/>
          <p:nvPr/>
        </p:nvSpPr>
        <p:spPr>
          <a:xfrm>
            <a:off x="9990147" y="3987190"/>
            <a:ext cx="1128055" cy="415498"/>
          </a:xfrm>
          <a:prstGeom prst="rect">
            <a:avLst/>
          </a:prstGeom>
          <a:noFill/>
          <a:ln>
            <a:no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Excitatory Neurons</a:t>
            </a:r>
          </a:p>
        </p:txBody>
      </p:sp>
      <p:sp>
        <p:nvSpPr>
          <p:cNvPr id="85" name="TextBox 84">
            <a:extLst>
              <a:ext uri="{FF2B5EF4-FFF2-40B4-BE49-F238E27FC236}">
                <a16:creationId xmlns:a16="http://schemas.microsoft.com/office/drawing/2014/main" id="{D21FA7EB-A5BD-6B0C-785C-5F911885212E}"/>
              </a:ext>
            </a:extLst>
          </p:cNvPr>
          <p:cNvSpPr txBox="1"/>
          <p:nvPr/>
        </p:nvSpPr>
        <p:spPr>
          <a:xfrm>
            <a:off x="10106036" y="4797954"/>
            <a:ext cx="1327358" cy="415498"/>
          </a:xfrm>
          <a:prstGeom prst="rect">
            <a:avLst/>
          </a:prstGeom>
          <a:noFill/>
          <a:ln>
            <a:noFill/>
          </a:ln>
        </p:spPr>
        <p:txBody>
          <a:bodyPr wrap="square">
            <a:spAutoFit/>
          </a:bodyPr>
          <a:lstStyle/>
          <a:p>
            <a:pPr lvl="0" algn="ctr">
              <a:defRPr/>
            </a:pPr>
            <a:r>
              <a:rPr lang="pt-PT" altLang="zh-CN" sz="1050" b="1" dirty="0">
                <a:latin typeface="等线" panose="020F0502020204030204"/>
                <a:ea typeface="等线" panose="02010600030101010101" pitchFamily="2" charset="-122"/>
              </a:rPr>
              <a:t>Oligodendrocyte Progenitor Cells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86" name="TextBox 85">
            <a:extLst>
              <a:ext uri="{FF2B5EF4-FFF2-40B4-BE49-F238E27FC236}">
                <a16:creationId xmlns:a16="http://schemas.microsoft.com/office/drawing/2014/main" id="{1A1E66AE-F08B-3DC2-1C6F-EB95B28033DD}"/>
              </a:ext>
            </a:extLst>
          </p:cNvPr>
          <p:cNvSpPr txBox="1"/>
          <p:nvPr/>
        </p:nvSpPr>
        <p:spPr>
          <a:xfrm>
            <a:off x="10048221" y="5720616"/>
            <a:ext cx="1327358" cy="253916"/>
          </a:xfrm>
          <a:prstGeom prst="rect">
            <a:avLst/>
          </a:prstGeom>
          <a:noFill/>
          <a:ln>
            <a:no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Astrocytes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328458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10"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fade">
                                      <p:cBhvr>
                                        <p:cTn id="86" dur="500"/>
                                        <p:tgtEl>
                                          <p:spTgt spid="7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6" grpId="0"/>
      <p:bldP spid="20" grpId="0"/>
      <p:bldP spid="56" grpId="0" animBg="1"/>
      <p:bldP spid="57" grpId="0" animBg="1"/>
      <p:bldP spid="58" grpId="0" animBg="1"/>
      <p:bldP spid="59" grpId="0" animBg="1"/>
      <p:bldP spid="60" grpId="0"/>
      <p:bldP spid="61" grpId="0" animBg="1"/>
      <p:bldP spid="62" grpId="0"/>
      <p:bldP spid="63" grpId="0"/>
      <p:bldP spid="69" grpId="0" animBg="1"/>
      <p:bldP spid="71" grpId="0" animBg="1"/>
      <p:bldP spid="73" grpId="0" animBg="1"/>
      <p:bldP spid="77" grpId="0" animBg="1"/>
      <p:bldP spid="78" grpId="0"/>
      <p:bldP spid="79" grpId="0"/>
      <p:bldP spid="80" grpId="0"/>
      <p:bldP spid="83" grpId="0" animBg="1"/>
      <p:bldP spid="84" grpId="0"/>
      <p:bldP spid="85" grpId="0"/>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6858000"/>
          </a:xfrm>
          <a:prstGeom prst="rect">
            <a:avLst/>
          </a:prstGeom>
          <a:solidFill>
            <a:srgbClr val="BB85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19264" y="588082"/>
            <a:ext cx="1035297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Black" pitchFamily="34" charset="0"/>
                <a:ea typeface="Segoe UI Black" pitchFamily="34" charset="0"/>
                <a:cs typeface="Microsoft Sans Serif" panose="020B0604020202020204" pitchFamily="34" charset="0"/>
              </a:rPr>
              <a:t>Lecture Contents</a:t>
            </a:r>
          </a:p>
        </p:txBody>
      </p:sp>
      <p:sp>
        <p:nvSpPr>
          <p:cNvPr id="19" name="矩形 24"/>
          <p:cNvSpPr>
            <a:spLocks noChangeArrowheads="1"/>
          </p:cNvSpPr>
          <p:nvPr/>
        </p:nvSpPr>
        <p:spPr bwMode="auto">
          <a:xfrm>
            <a:off x="9182100" y="1130300"/>
            <a:ext cx="585703" cy="577559"/>
          </a:xfrm>
          <a:prstGeom prst="rect">
            <a:avLst/>
          </a:prstGeom>
          <a:noFill/>
          <a:ln w="22225" cap="flat" cmpd="sng">
            <a:solidFill>
              <a:schemeClr val="bg1"/>
            </a:solidFill>
            <a:beve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宋体" panose="02010600030101010101" pitchFamily="2" charset="-122"/>
              <a:ea typeface="等线" panose="02010600030101010101" pitchFamily="2" charset="-122"/>
              <a:cs typeface="+mn-cs"/>
              <a:sym typeface="宋体" panose="02010600030101010101" pitchFamily="2" charset="-122"/>
            </a:endParaRPr>
          </a:p>
        </p:txBody>
      </p:sp>
      <p:sp>
        <p:nvSpPr>
          <p:cNvPr id="20" name="任意多边形 19"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rot="10800000">
            <a:off x="9530208" y="968536"/>
            <a:ext cx="1174141" cy="1168399"/>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2">
            <a:extLst>
              <a:ext uri="{FF2B5EF4-FFF2-40B4-BE49-F238E27FC236}">
                <a16:creationId xmlns:a16="http://schemas.microsoft.com/office/drawing/2014/main" id="{6C9DEBB2-88C3-4EFB-8264-9526F3624118}"/>
              </a:ext>
            </a:extLst>
          </p:cNvPr>
          <p:cNvSpPr txBox="1"/>
          <p:nvPr/>
        </p:nvSpPr>
        <p:spPr>
          <a:xfrm>
            <a:off x="1231997" y="1449074"/>
            <a:ext cx="7004050" cy="107721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Introduction</a:t>
            </a:r>
            <a:r>
              <a:rPr kumimoji="0" lang="es-CO"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 </a:t>
            </a:r>
            <a:r>
              <a:rPr lang="es-CO" altLang="zh-CN" sz="3200" b="1" dirty="0">
                <a:solidFill>
                  <a:prstClr val="white"/>
                </a:solidFill>
                <a:effectLst>
                  <a:outerShdw blurRad="38100" dist="38100" dir="2700000" algn="tl">
                    <a:srgbClr val="000000">
                      <a:alpha val="43137"/>
                    </a:srgbClr>
                  </a:outerShdw>
                </a:effectLst>
                <a:latin typeface="Calibri" charset="0"/>
                <a:ea typeface="Calibri" charset="0"/>
                <a:cs typeface="Calibri" charset="0"/>
              </a:rPr>
              <a:t>Human </a:t>
            </a:r>
            <a:r>
              <a:rPr kumimoji="0" lang="es-CO"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Prefrontal </a:t>
            </a:r>
            <a:r>
              <a:rPr kumimoji="0" lang="es-CO" altLang="zh-CN" sz="32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Cortex</a:t>
            </a:r>
            <a:r>
              <a:rPr kumimoji="0" lang="es-CO"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Development</a:t>
            </a:r>
            <a:r>
              <a:rPr kumimoji="0" lang="es-CO"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charset="0"/>
                <a:ea typeface="Calibri" charset="0"/>
                <a:cs typeface="Calibri" charset="0"/>
              </a:rPr>
              <a:t> </a:t>
            </a:r>
            <a:endParaRPr kumimoji="0" lang="zh-CN" altLang="en-US" sz="24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2" name="文本框 2">
            <a:extLst>
              <a:ext uri="{FF2B5EF4-FFF2-40B4-BE49-F238E27FC236}">
                <a16:creationId xmlns:a16="http://schemas.microsoft.com/office/drawing/2014/main" id="{B4F4C379-A9B5-4769-A14B-83DB3C9A34F6}"/>
              </a:ext>
            </a:extLst>
          </p:cNvPr>
          <p:cNvSpPr txBox="1"/>
          <p:nvPr/>
        </p:nvSpPr>
        <p:spPr>
          <a:xfrm>
            <a:off x="1229204" y="2727173"/>
            <a:ext cx="1035297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Methods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Single-Cell RNA-</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seq</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Analysis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Pipeline</a:t>
            </a:r>
            <a:endParaRPr kumimoji="0" lang="zh-CN" altLang="en-US" sz="24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endParaRPr>
          </a:p>
        </p:txBody>
      </p:sp>
      <p:sp>
        <p:nvSpPr>
          <p:cNvPr id="15" name="文本框 2">
            <a:extLst>
              <a:ext uri="{FF2B5EF4-FFF2-40B4-BE49-F238E27FC236}">
                <a16:creationId xmlns:a16="http://schemas.microsoft.com/office/drawing/2014/main" id="{22208453-B55C-4BF3-88D9-C76F4D855B4B}"/>
              </a:ext>
            </a:extLst>
          </p:cNvPr>
          <p:cNvSpPr txBox="1"/>
          <p:nvPr/>
        </p:nvSpPr>
        <p:spPr>
          <a:xfrm>
            <a:off x="1270097" y="3644391"/>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Results and Discussion</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6" name="矩形 31">
            <a:extLst>
              <a:ext uri="{FF2B5EF4-FFF2-40B4-BE49-F238E27FC236}">
                <a16:creationId xmlns:a16="http://schemas.microsoft.com/office/drawing/2014/main" id="{B061F2A6-C337-49B7-B1BE-3E5F39DB82E5}"/>
              </a:ext>
            </a:extLst>
          </p:cNvPr>
          <p:cNvSpPr/>
          <p:nvPr/>
        </p:nvSpPr>
        <p:spPr>
          <a:xfrm>
            <a:off x="1033298" y="3947109"/>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35">
            <a:extLst>
              <a:ext uri="{FF2B5EF4-FFF2-40B4-BE49-F238E27FC236}">
                <a16:creationId xmlns:a16="http://schemas.microsoft.com/office/drawing/2014/main" id="{3B2CC86A-4094-4D1B-A57C-E3E49A6F8374}"/>
              </a:ext>
            </a:extLst>
          </p:cNvPr>
          <p:cNvSpPr/>
          <p:nvPr/>
        </p:nvSpPr>
        <p:spPr>
          <a:xfrm>
            <a:off x="1020427" y="304739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30A0"/>
              </a:solidFill>
              <a:effectLst/>
              <a:uLnTx/>
              <a:uFillTx/>
              <a:latin typeface="等线" panose="020F0502020204030204"/>
              <a:ea typeface="等线" panose="02010600030101010101" pitchFamily="2" charset="-122"/>
              <a:cs typeface="+mn-cs"/>
            </a:endParaRPr>
          </a:p>
        </p:txBody>
      </p:sp>
      <p:sp>
        <p:nvSpPr>
          <p:cNvPr id="22" name="矩形 36">
            <a:extLst>
              <a:ext uri="{FF2B5EF4-FFF2-40B4-BE49-F238E27FC236}">
                <a16:creationId xmlns:a16="http://schemas.microsoft.com/office/drawing/2014/main" id="{A44049A8-30C6-4183-B11D-7DCE38787552}"/>
              </a:ext>
            </a:extLst>
          </p:cNvPr>
          <p:cNvSpPr/>
          <p:nvPr/>
        </p:nvSpPr>
        <p:spPr>
          <a:xfrm>
            <a:off x="1038616" y="1739000"/>
            <a:ext cx="177976" cy="152281"/>
          </a:xfrm>
          <a:prstGeom prst="rect">
            <a:avLst/>
          </a:prstGeom>
          <a:solidFill>
            <a:schemeClr val="accent1">
              <a:lumMod val="75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2">
            <a:extLst>
              <a:ext uri="{FF2B5EF4-FFF2-40B4-BE49-F238E27FC236}">
                <a16:creationId xmlns:a16="http://schemas.microsoft.com/office/drawing/2014/main" id="{9CDE15F5-030D-4256-B2F0-F89BF85E102B}"/>
              </a:ext>
            </a:extLst>
          </p:cNvPr>
          <p:cNvSpPr txBox="1"/>
          <p:nvPr/>
        </p:nvSpPr>
        <p:spPr>
          <a:xfrm>
            <a:off x="1270096" y="4567756"/>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Conclusions</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4" name="矩形 31">
            <a:extLst>
              <a:ext uri="{FF2B5EF4-FFF2-40B4-BE49-F238E27FC236}">
                <a16:creationId xmlns:a16="http://schemas.microsoft.com/office/drawing/2014/main" id="{C35F670C-17FB-42B7-9F50-661D2E1E5F34}"/>
              </a:ext>
            </a:extLst>
          </p:cNvPr>
          <p:cNvSpPr/>
          <p:nvPr/>
        </p:nvSpPr>
        <p:spPr>
          <a:xfrm>
            <a:off x="1033297" y="4870474"/>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712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Results and Discussion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等线 Light" panose="020F0302020204030204"/>
              </a:rPr>
              <a:t>Developmental Trajectory in the Prefrontal Cortex</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pic>
        <p:nvPicPr>
          <p:cNvPr id="7" name="Picture 6">
            <a:extLst>
              <a:ext uri="{FF2B5EF4-FFF2-40B4-BE49-F238E27FC236}">
                <a16:creationId xmlns:a16="http://schemas.microsoft.com/office/drawing/2014/main" id="{5661F2B5-317C-0CFC-6212-6D4603026A9D}"/>
              </a:ext>
            </a:extLst>
          </p:cNvPr>
          <p:cNvPicPr>
            <a:picLocks noChangeAspect="1"/>
          </p:cNvPicPr>
          <p:nvPr/>
        </p:nvPicPr>
        <p:blipFill rotWithShape="1">
          <a:blip r:embed="rId3"/>
          <a:srcRect l="6621" t="8551" r="11874" b="8012"/>
          <a:stretch/>
        </p:blipFill>
        <p:spPr>
          <a:xfrm>
            <a:off x="402130" y="1945619"/>
            <a:ext cx="4437726" cy="3609112"/>
          </a:xfrm>
          <a:prstGeom prst="rect">
            <a:avLst/>
          </a:prstGeom>
        </p:spPr>
      </p:pic>
      <p:sp>
        <p:nvSpPr>
          <p:cNvPr id="2" name="Oval 1">
            <a:extLst>
              <a:ext uri="{FF2B5EF4-FFF2-40B4-BE49-F238E27FC236}">
                <a16:creationId xmlns:a16="http://schemas.microsoft.com/office/drawing/2014/main" id="{E090239A-2ECB-09A3-D946-D717FD566448}"/>
              </a:ext>
            </a:extLst>
          </p:cNvPr>
          <p:cNvSpPr/>
          <p:nvPr/>
        </p:nvSpPr>
        <p:spPr>
          <a:xfrm>
            <a:off x="402129" y="2846368"/>
            <a:ext cx="664287" cy="565259"/>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01042E2-0CD9-E3D1-F9D3-1BA5019A9921}"/>
              </a:ext>
            </a:extLst>
          </p:cNvPr>
          <p:cNvSpPr txBox="1"/>
          <p:nvPr/>
        </p:nvSpPr>
        <p:spPr>
          <a:xfrm>
            <a:off x="102954" y="2278034"/>
            <a:ext cx="1076483" cy="577081"/>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Neural Progenitor Cells</a:t>
            </a:r>
          </a:p>
        </p:txBody>
      </p:sp>
      <p:cxnSp>
        <p:nvCxnSpPr>
          <p:cNvPr id="10" name="Straight Arrow Connector 9">
            <a:extLst>
              <a:ext uri="{FF2B5EF4-FFF2-40B4-BE49-F238E27FC236}">
                <a16:creationId xmlns:a16="http://schemas.microsoft.com/office/drawing/2014/main" id="{993A8F45-EAD2-8693-C677-91E5D56A3DF8}"/>
              </a:ext>
            </a:extLst>
          </p:cNvPr>
          <p:cNvCxnSpPr/>
          <p:nvPr/>
        </p:nvCxnSpPr>
        <p:spPr>
          <a:xfrm flipV="1">
            <a:off x="514277" y="3939607"/>
            <a:ext cx="245770" cy="314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05B22F-C90F-7752-D44B-A48A05FABC5F}"/>
              </a:ext>
            </a:extLst>
          </p:cNvPr>
          <p:cNvCxnSpPr>
            <a:cxnSpLocks/>
          </p:cNvCxnSpPr>
          <p:nvPr/>
        </p:nvCxnSpPr>
        <p:spPr>
          <a:xfrm flipV="1">
            <a:off x="947592" y="3878621"/>
            <a:ext cx="229097" cy="711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8B47024-4D98-DBA0-345F-B504E3E9DE6B}"/>
              </a:ext>
            </a:extLst>
          </p:cNvPr>
          <p:cNvSpPr txBox="1"/>
          <p:nvPr/>
        </p:nvSpPr>
        <p:spPr>
          <a:xfrm>
            <a:off x="263324" y="4214943"/>
            <a:ext cx="803092" cy="253916"/>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Astrocytes</a:t>
            </a:r>
            <a:endPar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endParaRPr>
          </a:p>
        </p:txBody>
      </p:sp>
      <p:sp>
        <p:nvSpPr>
          <p:cNvPr id="20" name="TextBox 19">
            <a:extLst>
              <a:ext uri="{FF2B5EF4-FFF2-40B4-BE49-F238E27FC236}">
                <a16:creationId xmlns:a16="http://schemas.microsoft.com/office/drawing/2014/main" id="{E94B21E3-0375-899B-F988-B17E0CE09396}"/>
              </a:ext>
            </a:extLst>
          </p:cNvPr>
          <p:cNvSpPr txBox="1"/>
          <p:nvPr/>
        </p:nvSpPr>
        <p:spPr>
          <a:xfrm>
            <a:off x="254398" y="4590206"/>
            <a:ext cx="1295227" cy="415498"/>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Oligodendrocyte</a:t>
            </a: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 Progenitor Cells</a:t>
            </a:r>
          </a:p>
        </p:txBody>
      </p:sp>
      <p:sp>
        <p:nvSpPr>
          <p:cNvPr id="56" name="Freeform: Shape 55">
            <a:extLst>
              <a:ext uri="{FF2B5EF4-FFF2-40B4-BE49-F238E27FC236}">
                <a16:creationId xmlns:a16="http://schemas.microsoft.com/office/drawing/2014/main" id="{4BEA9661-FBEA-AD8D-92FA-54ED53399318}"/>
              </a:ext>
            </a:extLst>
          </p:cNvPr>
          <p:cNvSpPr/>
          <p:nvPr/>
        </p:nvSpPr>
        <p:spPr>
          <a:xfrm>
            <a:off x="1274618" y="2444677"/>
            <a:ext cx="1386254" cy="1877941"/>
          </a:xfrm>
          <a:custGeom>
            <a:avLst/>
            <a:gdLst>
              <a:gd name="connsiteX0" fmla="*/ 0 w 1386254"/>
              <a:gd name="connsiteY0" fmla="*/ 492487 h 1877941"/>
              <a:gd name="connsiteX1" fmla="*/ 628073 w 1386254"/>
              <a:gd name="connsiteY1" fmla="*/ 2959 h 1877941"/>
              <a:gd name="connsiteX2" fmla="*/ 1385455 w 1386254"/>
              <a:gd name="connsiteY2" fmla="*/ 372414 h 1877941"/>
              <a:gd name="connsiteX3" fmla="*/ 480291 w 1386254"/>
              <a:gd name="connsiteY3" fmla="*/ 1877941 h 1877941"/>
            </a:gdLst>
            <a:ahLst/>
            <a:cxnLst>
              <a:cxn ang="0">
                <a:pos x="connsiteX0" y="connsiteY0"/>
              </a:cxn>
              <a:cxn ang="0">
                <a:pos x="connsiteX1" y="connsiteY1"/>
              </a:cxn>
              <a:cxn ang="0">
                <a:pos x="connsiteX2" y="connsiteY2"/>
              </a:cxn>
              <a:cxn ang="0">
                <a:pos x="connsiteX3" y="connsiteY3"/>
              </a:cxn>
            </a:cxnLst>
            <a:rect l="l" t="t" r="r" b="b"/>
            <a:pathLst>
              <a:path w="1386254" h="1877941">
                <a:moveTo>
                  <a:pt x="0" y="492487"/>
                </a:moveTo>
                <a:cubicBezTo>
                  <a:pt x="198582" y="257729"/>
                  <a:pt x="397164" y="22971"/>
                  <a:pt x="628073" y="2959"/>
                </a:cubicBezTo>
                <a:cubicBezTo>
                  <a:pt x="858982" y="-17053"/>
                  <a:pt x="1410085" y="59917"/>
                  <a:pt x="1385455" y="372414"/>
                </a:cubicBezTo>
                <a:cubicBezTo>
                  <a:pt x="1360825" y="684911"/>
                  <a:pt x="648085" y="1617784"/>
                  <a:pt x="480291" y="1877941"/>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724C082-D642-09EB-3805-406A9328C3F6}"/>
              </a:ext>
            </a:extLst>
          </p:cNvPr>
          <p:cNvSpPr/>
          <p:nvPr/>
        </p:nvSpPr>
        <p:spPr>
          <a:xfrm>
            <a:off x="591127" y="3454400"/>
            <a:ext cx="85095" cy="398529"/>
          </a:xfrm>
          <a:custGeom>
            <a:avLst/>
            <a:gdLst>
              <a:gd name="connsiteX0" fmla="*/ 0 w 85095"/>
              <a:gd name="connsiteY0" fmla="*/ 0 h 398529"/>
              <a:gd name="connsiteX1" fmla="*/ 83128 w 85095"/>
              <a:gd name="connsiteY1" fmla="*/ 175491 h 398529"/>
              <a:gd name="connsiteX2" fmla="*/ 27709 w 85095"/>
              <a:gd name="connsiteY2" fmla="*/ 397164 h 398529"/>
            </a:gdLst>
            <a:ahLst/>
            <a:cxnLst>
              <a:cxn ang="0">
                <a:pos x="connsiteX0" y="connsiteY0"/>
              </a:cxn>
              <a:cxn ang="0">
                <a:pos x="connsiteX1" y="connsiteY1"/>
              </a:cxn>
              <a:cxn ang="0">
                <a:pos x="connsiteX2" y="connsiteY2"/>
              </a:cxn>
            </a:cxnLst>
            <a:rect l="l" t="t" r="r" b="b"/>
            <a:pathLst>
              <a:path w="85095" h="398529">
                <a:moveTo>
                  <a:pt x="0" y="0"/>
                </a:moveTo>
                <a:cubicBezTo>
                  <a:pt x="39255" y="54648"/>
                  <a:pt x="78510" y="109297"/>
                  <a:pt x="83128" y="175491"/>
                </a:cubicBezTo>
                <a:cubicBezTo>
                  <a:pt x="87746" y="241685"/>
                  <a:pt x="89285" y="415637"/>
                  <a:pt x="27709" y="397164"/>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851FD7AB-F53F-D250-5270-ED2826A1FF78}"/>
              </a:ext>
            </a:extLst>
          </p:cNvPr>
          <p:cNvSpPr/>
          <p:nvPr/>
        </p:nvSpPr>
        <p:spPr>
          <a:xfrm>
            <a:off x="914085" y="3426691"/>
            <a:ext cx="268170" cy="295731"/>
          </a:xfrm>
          <a:custGeom>
            <a:avLst/>
            <a:gdLst>
              <a:gd name="connsiteX0" fmla="*/ 37260 w 268170"/>
              <a:gd name="connsiteY0" fmla="*/ 0 h 295731"/>
              <a:gd name="connsiteX1" fmla="*/ 315 w 268170"/>
              <a:gd name="connsiteY1" fmla="*/ 129309 h 295731"/>
              <a:gd name="connsiteX2" fmla="*/ 55733 w 268170"/>
              <a:gd name="connsiteY2" fmla="*/ 230909 h 295731"/>
              <a:gd name="connsiteX3" fmla="*/ 268170 w 268170"/>
              <a:gd name="connsiteY3" fmla="*/ 295564 h 295731"/>
            </a:gdLst>
            <a:ahLst/>
            <a:cxnLst>
              <a:cxn ang="0">
                <a:pos x="connsiteX0" y="connsiteY0"/>
              </a:cxn>
              <a:cxn ang="0">
                <a:pos x="connsiteX1" y="connsiteY1"/>
              </a:cxn>
              <a:cxn ang="0">
                <a:pos x="connsiteX2" y="connsiteY2"/>
              </a:cxn>
              <a:cxn ang="0">
                <a:pos x="connsiteX3" y="connsiteY3"/>
              </a:cxn>
            </a:cxnLst>
            <a:rect l="l" t="t" r="r" b="b"/>
            <a:pathLst>
              <a:path w="268170" h="295731">
                <a:moveTo>
                  <a:pt x="37260" y="0"/>
                </a:moveTo>
                <a:cubicBezTo>
                  <a:pt x="17248" y="45412"/>
                  <a:pt x="-2764" y="90824"/>
                  <a:pt x="315" y="129309"/>
                </a:cubicBezTo>
                <a:cubicBezTo>
                  <a:pt x="3394" y="167794"/>
                  <a:pt x="11090" y="203200"/>
                  <a:pt x="55733" y="230909"/>
                </a:cubicBezTo>
                <a:cubicBezTo>
                  <a:pt x="100376" y="258618"/>
                  <a:pt x="152716" y="298643"/>
                  <a:pt x="268170" y="295564"/>
                </a:cubicBezTo>
              </a:path>
            </a:pathLst>
          </a:custGeom>
          <a:noFill/>
          <a:ln w="28575">
            <a:solidFill>
              <a:srgbClr val="00206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 Bracket 58">
            <a:extLst>
              <a:ext uri="{FF2B5EF4-FFF2-40B4-BE49-F238E27FC236}">
                <a16:creationId xmlns:a16="http://schemas.microsoft.com/office/drawing/2014/main" id="{9B7E333A-6907-46DC-A296-EDBDF553E54E}"/>
              </a:ext>
            </a:extLst>
          </p:cNvPr>
          <p:cNvSpPr/>
          <p:nvPr/>
        </p:nvSpPr>
        <p:spPr>
          <a:xfrm rot="5400000">
            <a:off x="2010777" y="983012"/>
            <a:ext cx="176216" cy="210143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ACF325B-FC9D-F71B-D7CB-5B6C7950B5FF}"/>
              </a:ext>
            </a:extLst>
          </p:cNvPr>
          <p:cNvSpPr txBox="1"/>
          <p:nvPr/>
        </p:nvSpPr>
        <p:spPr>
          <a:xfrm>
            <a:off x="1296340" y="1692165"/>
            <a:ext cx="1605090" cy="253916"/>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Excitatory Neurons</a:t>
            </a:r>
          </a:p>
        </p:txBody>
      </p:sp>
      <p:sp>
        <p:nvSpPr>
          <p:cNvPr id="61" name="Oval 60">
            <a:extLst>
              <a:ext uri="{FF2B5EF4-FFF2-40B4-BE49-F238E27FC236}">
                <a16:creationId xmlns:a16="http://schemas.microsoft.com/office/drawing/2014/main" id="{3AEAF2B5-FFC6-C92C-D1A7-9E5C48994E6D}"/>
              </a:ext>
            </a:extLst>
          </p:cNvPr>
          <p:cNvSpPr/>
          <p:nvPr/>
        </p:nvSpPr>
        <p:spPr>
          <a:xfrm rot="1603558">
            <a:off x="2861949" y="2312759"/>
            <a:ext cx="1830062" cy="2621351"/>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22887A4-171A-7FBF-7E80-99F3E9CA0983}"/>
              </a:ext>
            </a:extLst>
          </p:cNvPr>
          <p:cNvSpPr txBox="1"/>
          <p:nvPr/>
        </p:nvSpPr>
        <p:spPr>
          <a:xfrm>
            <a:off x="3277349" y="2110070"/>
            <a:ext cx="1605090" cy="253916"/>
          </a:xfrm>
          <a:prstGeom prst="rect">
            <a:avLst/>
          </a:prstGeom>
          <a:noFill/>
        </p:spPr>
        <p:txBody>
          <a:bodyPr wrap="square">
            <a:spAutoFit/>
          </a:bodyPr>
          <a:lstStyle/>
          <a:p>
            <a:pPr lvl="0" algn="ctr">
              <a:defRPr/>
            </a:pPr>
            <a:r>
              <a:rPr lang="pt-PT" altLang="zh-CN" sz="1050" dirty="0">
                <a:solidFill>
                  <a:srgbClr val="FF0000"/>
                </a:solidFill>
                <a:latin typeface="等线" panose="020F0502020204030204"/>
                <a:ea typeface="等线" panose="02010600030101010101" pitchFamily="2" charset="-122"/>
              </a:rPr>
              <a:t>Interneurons</a:t>
            </a:r>
            <a:endPar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endParaRPr>
          </a:p>
        </p:txBody>
      </p:sp>
      <p:sp>
        <p:nvSpPr>
          <p:cNvPr id="63" name="TextBox 62">
            <a:extLst>
              <a:ext uri="{FF2B5EF4-FFF2-40B4-BE49-F238E27FC236}">
                <a16:creationId xmlns:a16="http://schemas.microsoft.com/office/drawing/2014/main" id="{56F02A1E-F555-72D8-8F93-DE580779CE8A}"/>
              </a:ext>
            </a:extLst>
          </p:cNvPr>
          <p:cNvSpPr txBox="1"/>
          <p:nvPr/>
        </p:nvSpPr>
        <p:spPr>
          <a:xfrm>
            <a:off x="3614747" y="5004207"/>
            <a:ext cx="1605090" cy="253916"/>
          </a:xfrm>
          <a:prstGeom prst="rect">
            <a:avLst/>
          </a:prstGeom>
          <a:noFill/>
        </p:spPr>
        <p:txBody>
          <a:bodyPr wrap="square">
            <a:spAutoFit/>
          </a:bodyPr>
          <a:lstStyle/>
          <a:p>
            <a:pPr lvl="0" algn="ctr">
              <a:defRPr/>
            </a:pPr>
            <a:r>
              <a:rPr kumimoji="0" lang="pt-PT" altLang="zh-CN" sz="1050" b="0" i="0" u="none" strike="noStrike" kern="1200" cap="none" spc="0" normalizeH="0" noProof="0" dirty="0">
                <a:ln>
                  <a:noFill/>
                </a:ln>
                <a:solidFill>
                  <a:srgbClr val="FF0000"/>
                </a:solidFill>
                <a:effectLst/>
                <a:uLnTx/>
                <a:uFillTx/>
                <a:latin typeface="等线" panose="020F0502020204030204"/>
                <a:ea typeface="等线" panose="02010600030101010101" pitchFamily="2" charset="-122"/>
              </a:rPr>
              <a:t>Microglia</a:t>
            </a:r>
          </a:p>
        </p:txBody>
      </p:sp>
      <p:cxnSp>
        <p:nvCxnSpPr>
          <p:cNvPr id="64" name="Straight Arrow Connector 63">
            <a:extLst>
              <a:ext uri="{FF2B5EF4-FFF2-40B4-BE49-F238E27FC236}">
                <a16:creationId xmlns:a16="http://schemas.microsoft.com/office/drawing/2014/main" id="{A016F8EB-E736-C3EC-A03B-14A940A63724}"/>
              </a:ext>
            </a:extLst>
          </p:cNvPr>
          <p:cNvCxnSpPr>
            <a:cxnSpLocks/>
          </p:cNvCxnSpPr>
          <p:nvPr/>
        </p:nvCxnSpPr>
        <p:spPr>
          <a:xfrm flipV="1">
            <a:off x="3551553" y="5150612"/>
            <a:ext cx="528341" cy="257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F5DFA5B4-C912-6D51-59E0-BB3EFD227CCB}"/>
              </a:ext>
            </a:extLst>
          </p:cNvPr>
          <p:cNvPicPr>
            <a:picLocks noChangeAspect="1"/>
          </p:cNvPicPr>
          <p:nvPr/>
        </p:nvPicPr>
        <p:blipFill rotWithShape="1">
          <a:blip r:embed="rId3"/>
          <a:srcRect l="89747"/>
          <a:stretch/>
        </p:blipFill>
        <p:spPr>
          <a:xfrm rot="16200000">
            <a:off x="8308626" y="-74986"/>
            <a:ext cx="835144" cy="6470969"/>
          </a:xfrm>
          <a:prstGeom prst="rect">
            <a:avLst/>
          </a:prstGeom>
        </p:spPr>
      </p:pic>
      <p:cxnSp>
        <p:nvCxnSpPr>
          <p:cNvPr id="67" name="Straight Arrow Connector 66">
            <a:extLst>
              <a:ext uri="{FF2B5EF4-FFF2-40B4-BE49-F238E27FC236}">
                <a16:creationId xmlns:a16="http://schemas.microsoft.com/office/drawing/2014/main" id="{A548BAB9-AA52-3A05-50F1-11E00C5C1C35}"/>
              </a:ext>
            </a:extLst>
          </p:cNvPr>
          <p:cNvCxnSpPr>
            <a:cxnSpLocks/>
          </p:cNvCxnSpPr>
          <p:nvPr/>
        </p:nvCxnSpPr>
        <p:spPr>
          <a:xfrm flipV="1">
            <a:off x="11316185" y="2565052"/>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2F36F0E-EEDA-7B07-88E3-AAEFC9716259}"/>
              </a:ext>
            </a:extLst>
          </p:cNvPr>
          <p:cNvSpPr txBox="1"/>
          <p:nvPr/>
        </p:nvSpPr>
        <p:spPr>
          <a:xfrm>
            <a:off x="10659355" y="2155432"/>
            <a:ext cx="1302328" cy="415498"/>
          </a:xfrm>
          <a:prstGeom prst="rect">
            <a:avLst/>
          </a:prstGeom>
          <a:noFill/>
          <a:ln>
            <a:solidFill>
              <a:schemeClr val="bg1"/>
            </a:solid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Neural Progenitor Cells</a:t>
            </a:r>
          </a:p>
        </p:txBody>
      </p:sp>
      <p:cxnSp>
        <p:nvCxnSpPr>
          <p:cNvPr id="70" name="Straight Arrow Connector 69">
            <a:extLst>
              <a:ext uri="{FF2B5EF4-FFF2-40B4-BE49-F238E27FC236}">
                <a16:creationId xmlns:a16="http://schemas.microsoft.com/office/drawing/2014/main" id="{D120B3C9-FEEE-7520-3925-C641003D4144}"/>
              </a:ext>
            </a:extLst>
          </p:cNvPr>
          <p:cNvCxnSpPr>
            <a:cxnSpLocks/>
          </p:cNvCxnSpPr>
          <p:nvPr/>
        </p:nvCxnSpPr>
        <p:spPr>
          <a:xfrm flipV="1">
            <a:off x="6074549"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5D39C23-BE4E-C45E-760E-CC0008C93D15}"/>
              </a:ext>
            </a:extLst>
          </p:cNvPr>
          <p:cNvSpPr txBox="1"/>
          <p:nvPr/>
        </p:nvSpPr>
        <p:spPr>
          <a:xfrm>
            <a:off x="5438253" y="2166888"/>
            <a:ext cx="1302328" cy="253916"/>
          </a:xfrm>
          <a:prstGeom prst="rect">
            <a:avLst/>
          </a:prstGeom>
          <a:noFill/>
          <a:ln>
            <a:solidFill>
              <a:schemeClr val="bg1"/>
            </a:solidFill>
          </a:ln>
        </p:spPr>
        <p:txBody>
          <a:bodyPr wrap="square">
            <a:spAutoFit/>
          </a:bodyPr>
          <a:lstStyle/>
          <a:p>
            <a:pPr lvl="0" algn="ctr">
              <a:defRPr/>
            </a:pPr>
            <a:r>
              <a:rPr lang="pt-PT" altLang="zh-CN" sz="1050" b="1" dirty="0">
                <a:latin typeface="等线" panose="020F0502020204030204"/>
                <a:ea typeface="等线" panose="02010600030101010101" pitchFamily="2" charset="-122"/>
              </a:rPr>
              <a:t>Microglia</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cxnSp>
        <p:nvCxnSpPr>
          <p:cNvPr id="72" name="Straight Arrow Connector 71">
            <a:extLst>
              <a:ext uri="{FF2B5EF4-FFF2-40B4-BE49-F238E27FC236}">
                <a16:creationId xmlns:a16="http://schemas.microsoft.com/office/drawing/2014/main" id="{7D359138-7812-DDD7-05FF-E035F56EFE5B}"/>
              </a:ext>
            </a:extLst>
          </p:cNvPr>
          <p:cNvCxnSpPr>
            <a:cxnSpLocks/>
          </p:cNvCxnSpPr>
          <p:nvPr/>
        </p:nvCxnSpPr>
        <p:spPr>
          <a:xfrm flipV="1">
            <a:off x="7316840"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60F6033-2743-3A09-A41A-95CD8E294F6C}"/>
              </a:ext>
            </a:extLst>
          </p:cNvPr>
          <p:cNvSpPr txBox="1"/>
          <p:nvPr/>
        </p:nvSpPr>
        <p:spPr>
          <a:xfrm>
            <a:off x="6652345" y="2185123"/>
            <a:ext cx="1302328" cy="253916"/>
          </a:xfrm>
          <a:prstGeom prst="rect">
            <a:avLst/>
          </a:prstGeom>
          <a:noFill/>
          <a:ln>
            <a:solidFill>
              <a:schemeClr val="bg1"/>
            </a:solid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Interneurons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cxnSp>
        <p:nvCxnSpPr>
          <p:cNvPr id="74" name="Straight Arrow Connector 73">
            <a:extLst>
              <a:ext uri="{FF2B5EF4-FFF2-40B4-BE49-F238E27FC236}">
                <a16:creationId xmlns:a16="http://schemas.microsoft.com/office/drawing/2014/main" id="{EA5955D8-0236-B0F4-4817-3D216F8FBE58}"/>
              </a:ext>
            </a:extLst>
          </p:cNvPr>
          <p:cNvCxnSpPr>
            <a:cxnSpLocks/>
          </p:cNvCxnSpPr>
          <p:nvPr/>
        </p:nvCxnSpPr>
        <p:spPr>
          <a:xfrm flipV="1">
            <a:off x="8947057" y="2577364"/>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3162D30-8FBE-782E-C4FC-F9AB854882A4}"/>
              </a:ext>
            </a:extLst>
          </p:cNvPr>
          <p:cNvCxnSpPr>
            <a:cxnSpLocks/>
          </p:cNvCxnSpPr>
          <p:nvPr/>
        </p:nvCxnSpPr>
        <p:spPr>
          <a:xfrm flipV="1">
            <a:off x="9874899" y="2606757"/>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F38E339-8D89-358B-C0F2-7D091B234364}"/>
              </a:ext>
            </a:extLst>
          </p:cNvPr>
          <p:cNvSpPr txBox="1"/>
          <p:nvPr/>
        </p:nvSpPr>
        <p:spPr>
          <a:xfrm>
            <a:off x="8277008" y="2209457"/>
            <a:ext cx="1302328" cy="253916"/>
          </a:xfrm>
          <a:prstGeom prst="rect">
            <a:avLst/>
          </a:prstGeom>
          <a:noFill/>
          <a:ln>
            <a:solidFill>
              <a:schemeClr val="bg1"/>
            </a:solidFill>
          </a:ln>
        </p:spPr>
        <p:txBody>
          <a:bodyPr wrap="square">
            <a:spAutoFit/>
          </a:bodyPr>
          <a:lstStyle/>
          <a:p>
            <a:pPr lvl="0" algn="ctr">
              <a:defRPr/>
            </a:pPr>
            <a:r>
              <a:rPr lang="pt-PT" altLang="zh-CN" sz="1050" b="1" dirty="0">
                <a:latin typeface="等线" panose="020F0502020204030204"/>
                <a:ea typeface="等线" panose="02010600030101010101" pitchFamily="2" charset="-122"/>
              </a:rPr>
              <a:t>Astrocytes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78" name="TextBox 77">
            <a:extLst>
              <a:ext uri="{FF2B5EF4-FFF2-40B4-BE49-F238E27FC236}">
                <a16:creationId xmlns:a16="http://schemas.microsoft.com/office/drawing/2014/main" id="{11B8491E-6DAF-D3EE-B1E4-092ACB437900}"/>
              </a:ext>
            </a:extLst>
          </p:cNvPr>
          <p:cNvSpPr txBox="1"/>
          <p:nvPr/>
        </p:nvSpPr>
        <p:spPr>
          <a:xfrm>
            <a:off x="9239433" y="2187652"/>
            <a:ext cx="1500492" cy="415498"/>
          </a:xfrm>
          <a:prstGeom prst="rect">
            <a:avLst/>
          </a:prstGeom>
          <a:noFill/>
          <a:ln>
            <a:no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Excitatory Neurons and OPCs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79" name="矩形 6">
            <a:extLst>
              <a:ext uri="{FF2B5EF4-FFF2-40B4-BE49-F238E27FC236}">
                <a16:creationId xmlns:a16="http://schemas.microsoft.com/office/drawing/2014/main" id="{1A458652-45BB-A8A4-44A6-47F0A82654E7}"/>
              </a:ext>
            </a:extLst>
          </p:cNvPr>
          <p:cNvSpPr/>
          <p:nvPr/>
        </p:nvSpPr>
        <p:spPr>
          <a:xfrm>
            <a:off x="6057651" y="1717319"/>
            <a:ext cx="5365034" cy="369332"/>
          </a:xfrm>
          <a:prstGeom prst="rect">
            <a:avLst/>
          </a:prstGeom>
        </p:spPr>
        <p:txBody>
          <a:bodyPr wrap="square">
            <a:spAutoFit/>
          </a:bodyPr>
          <a:lstStyle/>
          <a:p>
            <a:pPr>
              <a:spcAft>
                <a:spcPts val="0"/>
              </a:spcAft>
            </a:pPr>
            <a:r>
              <a:rPr lang="en-US" altLang="zh-CN" b="1" kern="0" dirty="0">
                <a:latin typeface="Calibri" charset="0"/>
                <a:ea typeface="Calibri" charset="0"/>
                <a:cs typeface="Calibri" charset="0"/>
              </a:rPr>
              <a:t>Suggested timeline for the neural cell development:</a:t>
            </a:r>
            <a:endParaRPr lang="en-US" altLang="zh-CN" sz="3600" b="1" dirty="0">
              <a:effectLst/>
              <a:latin typeface="Calibri" charset="0"/>
              <a:ea typeface="Calibri" charset="0"/>
              <a:cs typeface="Calibri" charset="0"/>
            </a:endParaRPr>
          </a:p>
        </p:txBody>
      </p:sp>
      <p:sp>
        <p:nvSpPr>
          <p:cNvPr id="80" name="矩形 6">
            <a:extLst>
              <a:ext uri="{FF2B5EF4-FFF2-40B4-BE49-F238E27FC236}">
                <a16:creationId xmlns:a16="http://schemas.microsoft.com/office/drawing/2014/main" id="{057F2E73-5B63-529A-76C3-CAF3CD8B750D}"/>
              </a:ext>
            </a:extLst>
          </p:cNvPr>
          <p:cNvSpPr/>
          <p:nvPr/>
        </p:nvSpPr>
        <p:spPr>
          <a:xfrm>
            <a:off x="6225465" y="4197790"/>
            <a:ext cx="1679190" cy="1200329"/>
          </a:xfrm>
          <a:prstGeom prst="rect">
            <a:avLst/>
          </a:prstGeom>
        </p:spPr>
        <p:txBody>
          <a:bodyPr wrap="square">
            <a:spAutoFit/>
          </a:bodyPr>
          <a:lstStyle/>
          <a:p>
            <a:pPr>
              <a:spcAft>
                <a:spcPts val="0"/>
              </a:spcAft>
            </a:pPr>
            <a:r>
              <a:rPr lang="en-US" altLang="zh-CN" b="1" kern="0" dirty="0">
                <a:latin typeface="Calibri" charset="0"/>
                <a:ea typeface="Calibri" charset="0"/>
                <a:cs typeface="Calibri" charset="0"/>
              </a:rPr>
              <a:t>Suggested trajectory for the neural cell development:</a:t>
            </a:r>
            <a:endParaRPr lang="en-US" altLang="zh-CN" sz="3600" b="1" dirty="0">
              <a:effectLst/>
              <a:latin typeface="Calibri" charset="0"/>
              <a:ea typeface="Calibri" charset="0"/>
              <a:cs typeface="Calibri" charset="0"/>
            </a:endParaRPr>
          </a:p>
        </p:txBody>
      </p:sp>
      <p:pic>
        <p:nvPicPr>
          <p:cNvPr id="82" name="Picture 81">
            <a:extLst>
              <a:ext uri="{FF2B5EF4-FFF2-40B4-BE49-F238E27FC236}">
                <a16:creationId xmlns:a16="http://schemas.microsoft.com/office/drawing/2014/main" id="{945300D6-46D4-779E-54AC-6CF5B27B68E2}"/>
              </a:ext>
            </a:extLst>
          </p:cNvPr>
          <p:cNvPicPr>
            <a:picLocks noChangeAspect="1"/>
          </p:cNvPicPr>
          <p:nvPr/>
        </p:nvPicPr>
        <p:blipFill>
          <a:blip r:embed="rId4"/>
          <a:stretch>
            <a:fillRect/>
          </a:stretch>
        </p:blipFill>
        <p:spPr>
          <a:xfrm>
            <a:off x="7954673" y="3642164"/>
            <a:ext cx="2466554" cy="2474324"/>
          </a:xfrm>
          <a:prstGeom prst="rect">
            <a:avLst/>
          </a:prstGeom>
        </p:spPr>
      </p:pic>
      <p:sp>
        <p:nvSpPr>
          <p:cNvPr id="83" name="TextBox 82">
            <a:extLst>
              <a:ext uri="{FF2B5EF4-FFF2-40B4-BE49-F238E27FC236}">
                <a16:creationId xmlns:a16="http://schemas.microsoft.com/office/drawing/2014/main" id="{FDC7B4C2-48B1-AC80-EF79-EE2A87D9DA25}"/>
              </a:ext>
            </a:extLst>
          </p:cNvPr>
          <p:cNvSpPr txBox="1"/>
          <p:nvPr/>
        </p:nvSpPr>
        <p:spPr>
          <a:xfrm>
            <a:off x="7904655" y="5266190"/>
            <a:ext cx="1128055" cy="577081"/>
          </a:xfrm>
          <a:prstGeom prst="rect">
            <a:avLst/>
          </a:prstGeom>
          <a:noFill/>
          <a:ln>
            <a:solidFill>
              <a:schemeClr val="bg1"/>
            </a:solid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Neural Progenitor Cells</a:t>
            </a:r>
          </a:p>
        </p:txBody>
      </p:sp>
      <p:sp>
        <p:nvSpPr>
          <p:cNvPr id="84" name="TextBox 83">
            <a:extLst>
              <a:ext uri="{FF2B5EF4-FFF2-40B4-BE49-F238E27FC236}">
                <a16:creationId xmlns:a16="http://schemas.microsoft.com/office/drawing/2014/main" id="{D65056A5-8BDA-98DE-ED1E-1076AC036660}"/>
              </a:ext>
            </a:extLst>
          </p:cNvPr>
          <p:cNvSpPr txBox="1"/>
          <p:nvPr/>
        </p:nvSpPr>
        <p:spPr>
          <a:xfrm>
            <a:off x="9990147" y="3987190"/>
            <a:ext cx="1128055" cy="415498"/>
          </a:xfrm>
          <a:prstGeom prst="rect">
            <a:avLst/>
          </a:prstGeom>
          <a:noFill/>
          <a:ln>
            <a:noFill/>
          </a:ln>
        </p:spPr>
        <p:txBody>
          <a:bodyPr wrap="square">
            <a:spAutoFit/>
          </a:bodyPr>
          <a:lstStyle/>
          <a:p>
            <a:pPr lvl="0" algn="ctr">
              <a:defRPr/>
            </a:pPr>
            <a:r>
              <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rPr>
              <a:t>Excitatory Neurons</a:t>
            </a:r>
          </a:p>
        </p:txBody>
      </p:sp>
      <p:sp>
        <p:nvSpPr>
          <p:cNvPr id="85" name="TextBox 84">
            <a:extLst>
              <a:ext uri="{FF2B5EF4-FFF2-40B4-BE49-F238E27FC236}">
                <a16:creationId xmlns:a16="http://schemas.microsoft.com/office/drawing/2014/main" id="{D21FA7EB-A5BD-6B0C-785C-5F911885212E}"/>
              </a:ext>
            </a:extLst>
          </p:cNvPr>
          <p:cNvSpPr txBox="1"/>
          <p:nvPr/>
        </p:nvSpPr>
        <p:spPr>
          <a:xfrm>
            <a:off x="10106036" y="4797954"/>
            <a:ext cx="1327358" cy="415498"/>
          </a:xfrm>
          <a:prstGeom prst="rect">
            <a:avLst/>
          </a:prstGeom>
          <a:noFill/>
          <a:ln>
            <a:noFill/>
          </a:ln>
        </p:spPr>
        <p:txBody>
          <a:bodyPr wrap="square">
            <a:spAutoFit/>
          </a:bodyPr>
          <a:lstStyle/>
          <a:p>
            <a:pPr lvl="0" algn="ctr">
              <a:defRPr/>
            </a:pPr>
            <a:r>
              <a:rPr lang="pt-PT" altLang="zh-CN" sz="1050" b="1" dirty="0">
                <a:latin typeface="等线" panose="020F0502020204030204"/>
                <a:ea typeface="等线" panose="02010600030101010101" pitchFamily="2" charset="-122"/>
              </a:rPr>
              <a:t>Oligodendrocyte Progenitor Cells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
        <p:nvSpPr>
          <p:cNvPr id="86" name="TextBox 85">
            <a:extLst>
              <a:ext uri="{FF2B5EF4-FFF2-40B4-BE49-F238E27FC236}">
                <a16:creationId xmlns:a16="http://schemas.microsoft.com/office/drawing/2014/main" id="{1A1E66AE-F08B-3DC2-1C6F-EB95B28033DD}"/>
              </a:ext>
            </a:extLst>
          </p:cNvPr>
          <p:cNvSpPr txBox="1"/>
          <p:nvPr/>
        </p:nvSpPr>
        <p:spPr>
          <a:xfrm>
            <a:off x="10048221" y="5720616"/>
            <a:ext cx="1327358" cy="253916"/>
          </a:xfrm>
          <a:prstGeom prst="rect">
            <a:avLst/>
          </a:prstGeom>
          <a:noFill/>
          <a:ln>
            <a:noFill/>
          </a:ln>
        </p:spPr>
        <p:txBody>
          <a:bodyPr wrap="square">
            <a:spAutoFit/>
          </a:bodyPr>
          <a:lstStyle/>
          <a:p>
            <a:pPr lvl="0" algn="ctr">
              <a:defRPr/>
            </a:pPr>
            <a:r>
              <a:rPr lang="pt-PT" altLang="zh-CN" sz="1050" b="1" noProof="0" dirty="0">
                <a:latin typeface="等线" panose="020F0502020204030204"/>
                <a:ea typeface="等线" panose="02010600030101010101" pitchFamily="2" charset="-122"/>
              </a:rPr>
              <a:t>Astrocytes</a:t>
            </a:r>
            <a:endParaRPr kumimoji="0" lang="pt-PT" altLang="zh-CN" sz="1050" b="1" i="0" u="none" strike="noStrike" kern="1200" cap="none" spc="0" normalizeH="0" noProof="0" dirty="0">
              <a:ln>
                <a:noFill/>
              </a:ln>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2613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10"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fade">
                                      <p:cBhvr>
                                        <p:cTn id="86" dur="500"/>
                                        <p:tgtEl>
                                          <p:spTgt spid="7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6" grpId="0"/>
      <p:bldP spid="20" grpId="0"/>
      <p:bldP spid="56" grpId="0" animBg="1"/>
      <p:bldP spid="57" grpId="0" animBg="1"/>
      <p:bldP spid="58" grpId="0" animBg="1"/>
      <p:bldP spid="59" grpId="0" animBg="1"/>
      <p:bldP spid="60" grpId="0"/>
      <p:bldP spid="61" grpId="0" animBg="1"/>
      <p:bldP spid="62" grpId="0"/>
      <p:bldP spid="63" grpId="0"/>
      <p:bldP spid="69" grpId="0" animBg="1"/>
      <p:bldP spid="71" grpId="0" animBg="1"/>
      <p:bldP spid="73" grpId="0" animBg="1"/>
      <p:bldP spid="77" grpId="0" animBg="1"/>
      <p:bldP spid="78" grpId="0"/>
      <p:bldP spid="79" grpId="0"/>
      <p:bldP spid="80" grpId="0"/>
      <p:bldP spid="83" grpId="0" animBg="1"/>
      <p:bldP spid="84" grpId="0"/>
      <p:bldP spid="85"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6858000"/>
          </a:xfrm>
          <a:prstGeom prst="rect">
            <a:avLst/>
          </a:prstGeom>
          <a:solidFill>
            <a:srgbClr val="BB85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19264" y="588082"/>
            <a:ext cx="1035297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Black" pitchFamily="34" charset="0"/>
                <a:ea typeface="Segoe UI Black" pitchFamily="34" charset="0"/>
                <a:cs typeface="Microsoft Sans Serif" panose="020B0604020202020204" pitchFamily="34" charset="0"/>
              </a:rPr>
              <a:t>Lecture Contents</a:t>
            </a:r>
          </a:p>
        </p:txBody>
      </p:sp>
      <p:sp>
        <p:nvSpPr>
          <p:cNvPr id="19" name="矩形 24"/>
          <p:cNvSpPr>
            <a:spLocks noChangeArrowheads="1"/>
          </p:cNvSpPr>
          <p:nvPr/>
        </p:nvSpPr>
        <p:spPr bwMode="auto">
          <a:xfrm>
            <a:off x="9182100" y="1130300"/>
            <a:ext cx="585703" cy="577559"/>
          </a:xfrm>
          <a:prstGeom prst="rect">
            <a:avLst/>
          </a:prstGeom>
          <a:noFill/>
          <a:ln w="22225" cap="flat" cmpd="sng">
            <a:solidFill>
              <a:schemeClr val="bg1"/>
            </a:solidFill>
            <a:beve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宋体" panose="02010600030101010101" pitchFamily="2" charset="-122"/>
              <a:ea typeface="等线" panose="02010600030101010101" pitchFamily="2" charset="-122"/>
              <a:cs typeface="+mn-cs"/>
              <a:sym typeface="宋体" panose="02010600030101010101" pitchFamily="2" charset="-122"/>
            </a:endParaRPr>
          </a:p>
        </p:txBody>
      </p:sp>
      <p:sp>
        <p:nvSpPr>
          <p:cNvPr id="20" name="任意多边形 19"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rot="10800000">
            <a:off x="9530208" y="968536"/>
            <a:ext cx="1174141" cy="1168399"/>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2">
            <a:extLst>
              <a:ext uri="{FF2B5EF4-FFF2-40B4-BE49-F238E27FC236}">
                <a16:creationId xmlns:a16="http://schemas.microsoft.com/office/drawing/2014/main" id="{6C9DEBB2-88C3-4EFB-8264-9526F3624118}"/>
              </a:ext>
            </a:extLst>
          </p:cNvPr>
          <p:cNvSpPr txBox="1"/>
          <p:nvPr/>
        </p:nvSpPr>
        <p:spPr>
          <a:xfrm>
            <a:off x="1231997" y="1449074"/>
            <a:ext cx="7004050" cy="107721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Introduction</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lang="es-CO" altLang="zh-CN" sz="3200" b="1" dirty="0">
                <a:solidFill>
                  <a:srgbClr val="7030A0"/>
                </a:solidFill>
                <a:effectLst>
                  <a:outerShdw blurRad="38100" dist="38100" dir="2700000" algn="tl">
                    <a:srgbClr val="000000">
                      <a:alpha val="43137"/>
                    </a:srgbClr>
                  </a:outerShdw>
                </a:effectLst>
                <a:latin typeface="Calibri" charset="0"/>
                <a:ea typeface="Calibri" charset="0"/>
                <a:cs typeface="Calibri" charset="0"/>
              </a:rPr>
              <a:t>Human </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Prefrontal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Cortex</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Development</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endParaRPr kumimoji="0" lang="zh-CN" altLang="en-US" sz="24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2" name="文本框 2">
            <a:extLst>
              <a:ext uri="{FF2B5EF4-FFF2-40B4-BE49-F238E27FC236}">
                <a16:creationId xmlns:a16="http://schemas.microsoft.com/office/drawing/2014/main" id="{B4F4C379-A9B5-4769-A14B-83DB3C9A34F6}"/>
              </a:ext>
            </a:extLst>
          </p:cNvPr>
          <p:cNvSpPr txBox="1"/>
          <p:nvPr/>
        </p:nvSpPr>
        <p:spPr>
          <a:xfrm>
            <a:off x="1229204" y="2727173"/>
            <a:ext cx="1035297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Methods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Single-Cell RNA-</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seq</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Analysis</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Pipeline</a:t>
            </a:r>
            <a:endParaRPr kumimoji="0" lang="zh-CN" altLang="en-US" sz="24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endParaRPr>
          </a:p>
        </p:txBody>
      </p:sp>
      <p:sp>
        <p:nvSpPr>
          <p:cNvPr id="15" name="文本框 2">
            <a:extLst>
              <a:ext uri="{FF2B5EF4-FFF2-40B4-BE49-F238E27FC236}">
                <a16:creationId xmlns:a16="http://schemas.microsoft.com/office/drawing/2014/main" id="{22208453-B55C-4BF3-88D9-C76F4D855B4B}"/>
              </a:ext>
            </a:extLst>
          </p:cNvPr>
          <p:cNvSpPr txBox="1"/>
          <p:nvPr/>
        </p:nvSpPr>
        <p:spPr>
          <a:xfrm>
            <a:off x="1270097" y="3644391"/>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Results and Discussion</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6" name="矩形 31">
            <a:extLst>
              <a:ext uri="{FF2B5EF4-FFF2-40B4-BE49-F238E27FC236}">
                <a16:creationId xmlns:a16="http://schemas.microsoft.com/office/drawing/2014/main" id="{B061F2A6-C337-49B7-B1BE-3E5F39DB82E5}"/>
              </a:ext>
            </a:extLst>
          </p:cNvPr>
          <p:cNvSpPr/>
          <p:nvPr/>
        </p:nvSpPr>
        <p:spPr>
          <a:xfrm>
            <a:off x="1033298" y="3947109"/>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35">
            <a:extLst>
              <a:ext uri="{FF2B5EF4-FFF2-40B4-BE49-F238E27FC236}">
                <a16:creationId xmlns:a16="http://schemas.microsoft.com/office/drawing/2014/main" id="{3B2CC86A-4094-4D1B-A57C-E3E49A6F8374}"/>
              </a:ext>
            </a:extLst>
          </p:cNvPr>
          <p:cNvSpPr/>
          <p:nvPr/>
        </p:nvSpPr>
        <p:spPr>
          <a:xfrm>
            <a:off x="1020427" y="304739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30A0"/>
              </a:solidFill>
              <a:effectLst/>
              <a:uLnTx/>
              <a:uFillTx/>
              <a:latin typeface="等线" panose="020F0502020204030204"/>
              <a:ea typeface="等线" panose="02010600030101010101" pitchFamily="2" charset="-122"/>
              <a:cs typeface="+mn-cs"/>
            </a:endParaRPr>
          </a:p>
        </p:txBody>
      </p:sp>
      <p:sp>
        <p:nvSpPr>
          <p:cNvPr id="22" name="矩形 36">
            <a:extLst>
              <a:ext uri="{FF2B5EF4-FFF2-40B4-BE49-F238E27FC236}">
                <a16:creationId xmlns:a16="http://schemas.microsoft.com/office/drawing/2014/main" id="{A44049A8-30C6-4183-B11D-7DCE38787552}"/>
              </a:ext>
            </a:extLst>
          </p:cNvPr>
          <p:cNvSpPr/>
          <p:nvPr/>
        </p:nvSpPr>
        <p:spPr>
          <a:xfrm>
            <a:off x="1038616" y="173900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2">
            <a:extLst>
              <a:ext uri="{FF2B5EF4-FFF2-40B4-BE49-F238E27FC236}">
                <a16:creationId xmlns:a16="http://schemas.microsoft.com/office/drawing/2014/main" id="{9CDE15F5-030D-4256-B2F0-F89BF85E102B}"/>
              </a:ext>
            </a:extLst>
          </p:cNvPr>
          <p:cNvSpPr txBox="1"/>
          <p:nvPr/>
        </p:nvSpPr>
        <p:spPr>
          <a:xfrm>
            <a:off x="1270096" y="4567756"/>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Conclusions</a:t>
            </a:r>
            <a:endParaRPr kumimoji="0" lang="zh-CN" altLang="en-US" sz="3200" b="1" i="0" u="none" strike="noStrike" kern="1200" cap="none" spc="0" normalizeH="0" baseline="0" noProof="0" dirty="0">
              <a:ln>
                <a:noFill/>
              </a:ln>
              <a:solidFill>
                <a:schemeClr val="bg1"/>
              </a:solidFill>
              <a:effectLst/>
              <a:uLnTx/>
              <a:uFillTx/>
              <a:latin typeface="Calibri" charset="0"/>
              <a:ea typeface="Calibri" charset="0"/>
              <a:cs typeface="Calibri" charset="0"/>
            </a:endParaRPr>
          </a:p>
        </p:txBody>
      </p:sp>
      <p:sp>
        <p:nvSpPr>
          <p:cNvPr id="14" name="矩形 31">
            <a:extLst>
              <a:ext uri="{FF2B5EF4-FFF2-40B4-BE49-F238E27FC236}">
                <a16:creationId xmlns:a16="http://schemas.microsoft.com/office/drawing/2014/main" id="{C35F670C-17FB-42B7-9F50-661D2E1E5F34}"/>
              </a:ext>
            </a:extLst>
          </p:cNvPr>
          <p:cNvSpPr/>
          <p:nvPr/>
        </p:nvSpPr>
        <p:spPr>
          <a:xfrm>
            <a:off x="1033297" y="4870474"/>
            <a:ext cx="177976" cy="152281"/>
          </a:xfrm>
          <a:prstGeom prst="rect">
            <a:avLst/>
          </a:prstGeom>
          <a:solidFill>
            <a:srgbClr val="2F5597"/>
          </a:solidFill>
          <a:ln w="571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156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等线 Light" panose="020F0302020204030204"/>
              </a:rPr>
              <a:t>Conclusions</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3" name="TextBox 2">
            <a:extLst>
              <a:ext uri="{FF2B5EF4-FFF2-40B4-BE49-F238E27FC236}">
                <a16:creationId xmlns:a16="http://schemas.microsoft.com/office/drawing/2014/main" id="{2A3ECBBA-E43E-295D-075D-A9314880ACFE}"/>
              </a:ext>
            </a:extLst>
          </p:cNvPr>
          <p:cNvSpPr txBox="1"/>
          <p:nvPr/>
        </p:nvSpPr>
        <p:spPr>
          <a:xfrm>
            <a:off x="432991" y="1641446"/>
            <a:ext cx="11346413" cy="1477328"/>
          </a:xfrm>
          <a:prstGeom prst="rect">
            <a:avLst/>
          </a:prstGeom>
          <a:noFill/>
        </p:spPr>
        <p:txBody>
          <a:bodyPr wrap="square">
            <a:spAutoFit/>
          </a:bodyPr>
          <a:lstStyle/>
          <a:p>
            <a:pPr marL="285750" lvl="0" indent="-285750">
              <a:buFont typeface="Arial" panose="020B0604020202020204" pitchFamily="34" charset="0"/>
              <a:buChar cha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 project employed standard single-cell topological analysis pipelines and t-SNE and UMAP for visualization and spatial characterization.</a:t>
            </a:r>
          </a:p>
          <a:p>
            <a:pPr marL="285750" lvl="0" indent="-285750">
              <a:buFont typeface="Arial" panose="020B0604020202020204" pitchFamily="34" charset="0"/>
              <a:buChar char="•"/>
            </a:pPr>
            <a:r>
              <a:rPr lang="en-US"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Several c</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ommon</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cortical neural cell types were identified, and the differentiation mechanisms and timing were estimated using clustering techniques, PAGA, and diffusion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pseudotime</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calculations.</a:t>
            </a:r>
          </a:p>
          <a:p>
            <a:pPr marL="285750" lvl="0" indent="-285750">
              <a:buFont typeface="Arial" panose="020B0604020202020204" pitchFamily="34" charset="0"/>
              <a:buChar cha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results align with the original findings of Zhong et al. (2018) but also reveals discrepancies.</a:t>
            </a:r>
          </a:p>
        </p:txBody>
      </p:sp>
      <p:sp>
        <p:nvSpPr>
          <p:cNvPr id="6" name="Title 1">
            <a:extLst>
              <a:ext uri="{FF2B5EF4-FFF2-40B4-BE49-F238E27FC236}">
                <a16:creationId xmlns:a16="http://schemas.microsoft.com/office/drawing/2014/main" id="{3C0A84D2-86DA-A3E4-BBFC-F9FFE0B35DE9}"/>
              </a:ext>
            </a:extLst>
          </p:cNvPr>
          <p:cNvSpPr txBox="1">
            <a:spLocks/>
          </p:cNvSpPr>
          <p:nvPr/>
        </p:nvSpPr>
        <p:spPr>
          <a:xfrm>
            <a:off x="544068" y="3429000"/>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等线 Light" panose="020F0302020204030204"/>
              </a:rPr>
              <a:t>Limitations</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8" name="TextBox 7">
            <a:extLst>
              <a:ext uri="{FF2B5EF4-FFF2-40B4-BE49-F238E27FC236}">
                <a16:creationId xmlns:a16="http://schemas.microsoft.com/office/drawing/2014/main" id="{76F70AC4-7E97-2224-8D92-455CAAC92220}"/>
              </a:ext>
            </a:extLst>
          </p:cNvPr>
          <p:cNvSpPr txBox="1"/>
          <p:nvPr/>
        </p:nvSpPr>
        <p:spPr>
          <a:xfrm>
            <a:off x="290499" y="4189963"/>
            <a:ext cx="11346413" cy="2031325"/>
          </a:xfrm>
          <a:prstGeom prst="rect">
            <a:avLst/>
          </a:prstGeom>
          <a:noFill/>
        </p:spPr>
        <p:txBody>
          <a:bodyPr wrap="square">
            <a:spAutoFit/>
          </a:bodyPr>
          <a:lstStyle/>
          <a:p>
            <a:pPr marL="285750" lvl="0" indent="-285750">
              <a:buFont typeface="Arial" panose="020B0604020202020204" pitchFamily="34" charset="0"/>
              <a:buChar char="•"/>
            </a:pP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This discrepancy may be attributed to several factors, one possible explanation being that PAGA is highly sensitive to the choice of parameters, such as the number of clusters and resolution, which can significantly impact the inferred trajectories. </a:t>
            </a:r>
            <a:endParaRPr lang="en-US" altLang="zh-CN"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scRNA</a:t>
            </a:r>
            <a:r>
              <a:rPr lang="en-US"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-seq data tends to be noisy and may lead to misleading results if improper data preprocessing procedures are applied. </a:t>
            </a:r>
          </a:p>
          <a:p>
            <a:pPr marL="285750" lvl="0" indent="-285750">
              <a:buFont typeface="Arial" panose="020B0604020202020204" pitchFamily="34" charset="0"/>
              <a:buChar cha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Fur</a:t>
            </a:r>
            <a:r>
              <a:rPr lang="en-US"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ther</a:t>
            </a:r>
            <a:r>
              <a:rPr lang="en-US"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comparison with other trajectory determination tools like </a:t>
            </a:r>
            <a:r>
              <a:rPr lang="en-US"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Monocl</a:t>
            </a:r>
            <a:r>
              <a:rPr lang="es-CO"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e</a:t>
            </a:r>
            <a:r>
              <a:rPr lang="en-US"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or Slingshot is needed to verify the obtained conclusions in this project.</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4307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References</a:t>
            </a: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0" y="1724755"/>
            <a:ext cx="11346413" cy="2585323"/>
          </a:xfrm>
          <a:prstGeom prst="rect">
            <a:avLst/>
          </a:prstGeom>
          <a:noFill/>
        </p:spPr>
        <p:txBody>
          <a:bodyPr wrap="square">
            <a:spAutoFit/>
          </a:bodyPr>
          <a:lstStyle/>
          <a:p>
            <a:pPr marL="285750" lvl="0" indent="-285750">
              <a:buFont typeface="Arial" panose="020B0604020202020204" pitchFamily="34" charset="0"/>
              <a:buChar char="•"/>
            </a:pPr>
            <a:r>
              <a:rPr kumimoji="0" lang="en-HK"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Uytun</a:t>
            </a: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 C. (2018). Development period of prefrontal cortex. Prefrontal Cortex. 10.5772/intechopen.78697 </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Zhong, S., Zhang, S., Fan, X., Wu, Q., Yan, L., Dong, J., Zhang, H., Li, L., Sun, L., Pan, N., Xu, X., Tang, F., Zhang, J.,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Qiao</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J., &amp; Wang, X. (2018). A single-cell RNA-seq survey of the developmental landscape of the human prefrontal cortex. Nature, 555(7697), 524–339 528. 10.1038/nature25980</a:t>
            </a:r>
          </a:p>
          <a:p>
            <a:pPr marL="285750" lvl="0" indent="-285750">
              <a:buFont typeface="Arial" panose="020B0604020202020204" pitchFamily="34" charset="0"/>
              <a:buChar cha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Wolf, F. A.,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Hamey</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 K.,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Plass</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 Solana, J., Dahlin, J. S.,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Göttgens</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B., </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Rajewsky</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N., Simon, L., &amp; Theis, F. J. (2019). PAGA: graph abstraction reconciles clustering with trajectory inference through a topology preserving map of single cells. Genome Biology, 20(1), 59. 10.1186/s13059-019-1663-x</a:t>
            </a:r>
          </a:p>
          <a:p>
            <a:pPr marL="285750" lvl="0" indent="-285750">
              <a:buFont typeface="Arial" panose="020B0604020202020204" pitchFamily="34" charset="0"/>
              <a:buChar char="•"/>
            </a:pPr>
            <a:r>
              <a:rPr kumimoji="0" lang="en-HK"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Traag</a:t>
            </a: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V. A., Waltman, L., &amp; van Eck, N. J. (2019). From Louvain to Leiden: Guaranteeing well-connected communities. Scientific Reports, 9(1). 10.1038/s41598-019-41695-z </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654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íṧľîḍé"/>
          <p:cNvSpPr txBox="1"/>
          <p:nvPr/>
        </p:nvSpPr>
        <p:spPr>
          <a:xfrm>
            <a:off x="3482367" y="2324114"/>
            <a:ext cx="6004560" cy="988309"/>
          </a:xfrm>
          <a:prstGeom prst="rect">
            <a:avLst/>
          </a:prstGeom>
          <a:noFill/>
        </p:spPr>
        <p:txBody>
          <a:bodyPr wrap="square" lIns="90000" tIns="46800" rIns="90000" bIns="46800" rtlCol="0">
            <a:normAutofit/>
          </a:bodyPr>
          <a:lstStyle/>
          <a:p>
            <a:pPr algn="ctr">
              <a:lnSpc>
                <a:spcPct val="150000"/>
              </a:lnSpc>
            </a:pPr>
            <a:endParaRPr lang="en-US" altLang="zh-CN" sz="1200" b="1" spc="600" dirty="0">
              <a:solidFill>
                <a:schemeClr val="tx1">
                  <a:lumMod val="75000"/>
                  <a:lumOff val="25000"/>
                </a:schemeClr>
              </a:solidFill>
              <a:latin typeface="Open Sans" panose="020B0606030504020204" pitchFamily="34" charset="0"/>
              <a:ea typeface="微软雅黑" panose="020B0503020204020204" pitchFamily="34" charset="-122"/>
              <a:cs typeface="+mn-ea"/>
              <a:sym typeface="Open Sans" panose="020B0606030504020204" pitchFamily="34" charset="0"/>
            </a:endParaRPr>
          </a:p>
        </p:txBody>
      </p:sp>
      <p:sp>
        <p:nvSpPr>
          <p:cNvPr id="10" name="矩形 10">
            <a:extLst>
              <a:ext uri="{FF2B5EF4-FFF2-40B4-BE49-F238E27FC236}">
                <a16:creationId xmlns:a16="http://schemas.microsoft.com/office/drawing/2014/main" id="{9D88EBBB-DD08-439A-A4E6-BDB9D3FADB84}"/>
              </a:ext>
            </a:extLst>
          </p:cNvPr>
          <p:cNvSpPr/>
          <p:nvPr/>
        </p:nvSpPr>
        <p:spPr>
          <a:xfrm>
            <a:off x="759173" y="1144276"/>
            <a:ext cx="5910899" cy="1436347"/>
          </a:xfrm>
          <a:prstGeom prst="rect">
            <a:avLst/>
          </a:prstGeom>
        </p:spPr>
        <p:txBody>
          <a:bodyPr wrap="square" lIns="91432" tIns="45716" rIns="91432"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s-CO" altLang="zh-CN" sz="6600" b="1" dirty="0" err="1">
                <a:solidFill>
                  <a:srgbClr val="414455"/>
                </a:solidFill>
                <a:latin typeface="微软雅黑" pitchFamily="34" charset="-122"/>
                <a:ea typeface="微软雅黑" pitchFamily="34" charset="-122"/>
              </a:rPr>
              <a:t>Thank</a:t>
            </a:r>
            <a:r>
              <a:rPr lang="es-CO" altLang="zh-CN" sz="6600" b="1" dirty="0">
                <a:solidFill>
                  <a:srgbClr val="414455"/>
                </a:solidFill>
                <a:latin typeface="微软雅黑" pitchFamily="34" charset="-122"/>
                <a:ea typeface="微软雅黑" pitchFamily="34" charset="-122"/>
              </a:rPr>
              <a:t> </a:t>
            </a:r>
            <a:r>
              <a:rPr lang="es-CO" altLang="zh-CN" sz="6600" b="1" dirty="0" err="1">
                <a:solidFill>
                  <a:srgbClr val="414455"/>
                </a:solidFill>
                <a:latin typeface="微软雅黑" pitchFamily="34" charset="-122"/>
                <a:ea typeface="微软雅黑" pitchFamily="34" charset="-122"/>
              </a:rPr>
              <a:t>you</a:t>
            </a:r>
            <a:r>
              <a:rPr lang="es-CO" altLang="zh-CN" sz="6600" b="1" dirty="0">
                <a:solidFill>
                  <a:srgbClr val="414455"/>
                </a:solidFill>
                <a:latin typeface="微软雅黑" pitchFamily="34" charset="-122"/>
                <a:ea typeface="微软雅黑" pitchFamily="34" charset="-122"/>
              </a:rPr>
              <a:t>!</a:t>
            </a:r>
            <a:endParaRPr lang="zh-CN" altLang="en-US" sz="6600" b="1" dirty="0">
              <a:solidFill>
                <a:srgbClr val="414455"/>
              </a:solidFill>
              <a:latin typeface="微软雅黑" pitchFamily="34" charset="-122"/>
              <a:ea typeface="微软雅黑" pitchFamily="34" charset="-122"/>
            </a:endParaRPr>
          </a:p>
        </p:txBody>
      </p:sp>
      <p:sp>
        <p:nvSpPr>
          <p:cNvPr id="6" name="TextBox 9">
            <a:extLst>
              <a:ext uri="{FF2B5EF4-FFF2-40B4-BE49-F238E27FC236}">
                <a16:creationId xmlns:a16="http://schemas.microsoft.com/office/drawing/2014/main" id="{3B283306-4CB5-4580-A699-C22E538FC884}"/>
              </a:ext>
            </a:extLst>
          </p:cNvPr>
          <p:cNvSpPr txBox="1"/>
          <p:nvPr/>
        </p:nvSpPr>
        <p:spPr>
          <a:xfrm>
            <a:off x="7829737" y="3207746"/>
            <a:ext cx="453775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0000"/>
                </a:solidFill>
              </a:rPr>
              <a:t>Email: megaa@connect.ust.hk</a:t>
            </a:r>
            <a:br>
              <a:rPr lang="en-US" sz="2000" dirty="0">
                <a:solidFill>
                  <a:srgbClr val="000000"/>
                </a:solidFill>
              </a:rPr>
            </a:br>
            <a:endParaRPr lang="en-US" sz="2000" dirty="0"/>
          </a:p>
        </p:txBody>
      </p:sp>
      <p:pic>
        <p:nvPicPr>
          <p:cNvPr id="7" name="Graphic 15" descr="Email">
            <a:extLst>
              <a:ext uri="{FF2B5EF4-FFF2-40B4-BE49-F238E27FC236}">
                <a16:creationId xmlns:a16="http://schemas.microsoft.com/office/drawing/2014/main" id="{21BD3191-BA21-4BE8-86F1-AE6AAA0EFC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9209" y="3158862"/>
            <a:ext cx="468824" cy="468824"/>
          </a:xfrm>
          <a:prstGeom prst="rect">
            <a:avLst/>
          </a:prstGeom>
        </p:spPr>
      </p:pic>
      <p:sp>
        <p:nvSpPr>
          <p:cNvPr id="12" name="TextBox 22">
            <a:extLst>
              <a:ext uri="{FF2B5EF4-FFF2-40B4-BE49-F238E27FC236}">
                <a16:creationId xmlns:a16="http://schemas.microsoft.com/office/drawing/2014/main" id="{760AB894-8FE7-49B4-B0EB-D02A7ACA9FC8}"/>
              </a:ext>
            </a:extLst>
          </p:cNvPr>
          <p:cNvSpPr txBox="1"/>
          <p:nvPr/>
        </p:nvSpPr>
        <p:spPr>
          <a:xfrm>
            <a:off x="7429244" y="1899545"/>
            <a:ext cx="4938247"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dirty="0">
                <a:solidFill>
                  <a:srgbClr val="000000"/>
                </a:solidFill>
              </a:rPr>
              <a:t>M</a:t>
            </a:r>
            <a:r>
              <a:rPr lang="en-US" dirty="0" err="1">
                <a:solidFill>
                  <a:srgbClr val="000000"/>
                </a:solidFill>
              </a:rPr>
              <a:t>artin</a:t>
            </a:r>
            <a:r>
              <a:rPr lang="en-US" dirty="0">
                <a:solidFill>
                  <a:srgbClr val="000000"/>
                </a:solidFill>
              </a:rPr>
              <a:t> Echavarria Galindo</a:t>
            </a:r>
          </a:p>
          <a:p>
            <a:r>
              <a:rPr lang="en-US" dirty="0"/>
              <a:t>Department of Chemical and Biological Engineering, HKUST</a:t>
            </a:r>
          </a:p>
          <a:p>
            <a:r>
              <a:rPr lang="en-US" dirty="0"/>
              <a:t>Hong Kong SAR, China</a:t>
            </a:r>
          </a:p>
          <a:p>
            <a:endParaRPr lang="en-US" dirty="0"/>
          </a:p>
        </p:txBody>
      </p:sp>
      <p:sp>
        <p:nvSpPr>
          <p:cNvPr id="13" name="矩形 10">
            <a:extLst>
              <a:ext uri="{FF2B5EF4-FFF2-40B4-BE49-F238E27FC236}">
                <a16:creationId xmlns:a16="http://schemas.microsoft.com/office/drawing/2014/main" id="{30C92E50-6ADC-402F-980C-EF33D8412733}"/>
              </a:ext>
            </a:extLst>
          </p:cNvPr>
          <p:cNvSpPr/>
          <p:nvPr/>
        </p:nvSpPr>
        <p:spPr>
          <a:xfrm>
            <a:off x="7040274" y="1376723"/>
            <a:ext cx="5910899" cy="581048"/>
          </a:xfrm>
          <a:prstGeom prst="rect">
            <a:avLst/>
          </a:prstGeom>
        </p:spPr>
        <p:txBody>
          <a:bodyPr wrap="square" lIns="91432" tIns="45716" rIns="91432"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s-CO" altLang="zh-CN" sz="2400" b="1" dirty="0" err="1">
                <a:solidFill>
                  <a:srgbClr val="414455"/>
                </a:solidFill>
                <a:latin typeface="微软雅黑" pitchFamily="34" charset="-122"/>
                <a:ea typeface="微软雅黑" pitchFamily="34" charset="-122"/>
              </a:rPr>
              <a:t>Contact</a:t>
            </a:r>
            <a:r>
              <a:rPr lang="es-CO" altLang="zh-CN" sz="2400" b="1" dirty="0">
                <a:solidFill>
                  <a:srgbClr val="414455"/>
                </a:solidFill>
                <a:latin typeface="微软雅黑" pitchFamily="34" charset="-122"/>
                <a:ea typeface="微软雅黑" pitchFamily="34" charset="-122"/>
              </a:rPr>
              <a:t> </a:t>
            </a:r>
            <a:r>
              <a:rPr lang="es-CO" altLang="zh-CN" sz="2400" b="1" dirty="0" err="1">
                <a:solidFill>
                  <a:srgbClr val="414455"/>
                </a:solidFill>
                <a:latin typeface="微软雅黑" pitchFamily="34" charset="-122"/>
                <a:ea typeface="微软雅黑" pitchFamily="34" charset="-122"/>
              </a:rPr>
              <a:t>information</a:t>
            </a:r>
            <a:r>
              <a:rPr lang="es-CO" altLang="zh-CN" sz="2400" b="1" dirty="0">
                <a:solidFill>
                  <a:srgbClr val="414455"/>
                </a:solidFill>
                <a:latin typeface="微软雅黑" pitchFamily="34" charset="-122"/>
                <a:ea typeface="微软雅黑" pitchFamily="34" charset="-122"/>
              </a:rPr>
              <a:t>:</a:t>
            </a:r>
            <a:endParaRPr lang="zh-CN" altLang="en-US" sz="2400" b="1" dirty="0">
              <a:solidFill>
                <a:srgbClr val="414455"/>
              </a:solidFill>
              <a:latin typeface="微软雅黑" pitchFamily="34" charset="-122"/>
              <a:ea typeface="微软雅黑" pitchFamily="34" charset="-122"/>
            </a:endParaRPr>
          </a:p>
        </p:txBody>
      </p:sp>
      <p:pic>
        <p:nvPicPr>
          <p:cNvPr id="8" name="Picture 7">
            <a:extLst>
              <a:ext uri="{FF2B5EF4-FFF2-40B4-BE49-F238E27FC236}">
                <a16:creationId xmlns:a16="http://schemas.microsoft.com/office/drawing/2014/main" id="{19257577-C0C0-4B6F-87BF-FCB5BD741BBF}"/>
              </a:ext>
            </a:extLst>
          </p:cNvPr>
          <p:cNvPicPr>
            <a:picLocks noChangeAspect="1"/>
          </p:cNvPicPr>
          <p:nvPr/>
        </p:nvPicPr>
        <p:blipFill rotWithShape="1">
          <a:blip r:embed="rId5"/>
          <a:srcRect t="12616" b="7830"/>
          <a:stretch/>
        </p:blipFill>
        <p:spPr>
          <a:xfrm>
            <a:off x="457200" y="3937000"/>
            <a:ext cx="11366500" cy="292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Introduction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Human Prefrontal Cortex and Its</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Development</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28" name="TextBox 27">
            <a:extLst>
              <a:ext uri="{FF2B5EF4-FFF2-40B4-BE49-F238E27FC236}">
                <a16:creationId xmlns:a16="http://schemas.microsoft.com/office/drawing/2014/main" id="{A4680125-7602-46F1-8F55-DE95006F1022}"/>
              </a:ext>
            </a:extLst>
          </p:cNvPr>
          <p:cNvSpPr txBox="1"/>
          <p:nvPr/>
        </p:nvSpPr>
        <p:spPr>
          <a:xfrm>
            <a:off x="686560" y="5517768"/>
            <a:ext cx="3691010" cy="5770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Location of the prefrontal</a:t>
            </a:r>
            <a:r>
              <a:rPr kumimoji="0" lang="pt-PT"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cortex in the human brain</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From:</a:t>
            </a:r>
            <a:r>
              <a:rPr lang="pt-PT" altLang="zh-CN" sz="1050" dirty="0">
                <a:solidFill>
                  <a:prstClr val="black"/>
                </a:solidFill>
              </a:rPr>
              <a:t>https://en.wikipedia.org/wiki/Prefrontal_cortex#/media/File:Prefrontal_cortex_(left)_-_lateral_view.png</a:t>
            </a:r>
            <a:endParaRPr kumimoji="0" lang="pt-PT" altLang="zh-CN" sz="105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20" name="TextBox 19">
            <a:extLst>
              <a:ext uri="{FF2B5EF4-FFF2-40B4-BE49-F238E27FC236}">
                <a16:creationId xmlns:a16="http://schemas.microsoft.com/office/drawing/2014/main" id="{9823C668-401B-4950-B33B-EAB1B906639F}"/>
              </a:ext>
            </a:extLst>
          </p:cNvPr>
          <p:cNvSpPr txBox="1"/>
          <p:nvPr/>
        </p:nvSpPr>
        <p:spPr>
          <a:xfrm>
            <a:off x="440790" y="1496469"/>
            <a:ext cx="11346413" cy="923330"/>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The prefrontal cortex is a key region located in the frontal lobe of the mammalian brain that  has been linked to high-order biological functions such as memory, social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behavior</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planning and speech. Understanding its development may help the scientific community understand the cause of numerous cognitive and neurodevelopmental disorder.</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C527DFE9-7BB5-4541-9A19-BFD02DC9DACD}"/>
              </a:ext>
            </a:extLst>
          </p:cNvPr>
          <p:cNvSpPr txBox="1"/>
          <p:nvPr/>
        </p:nvSpPr>
        <p:spPr>
          <a:xfrm>
            <a:off x="5870526" y="2845399"/>
            <a:ext cx="4981913"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Disease related to abnormal</a:t>
            </a:r>
            <a:r>
              <a:rPr kumimoji="0" lang="en-US" altLang="zh-CN" sz="2000" b="1" i="0" u="none" strike="noStrike" kern="1200" cap="none" spc="0" normalizeH="0" noProof="0" dirty="0">
                <a:ln>
                  <a:noFill/>
                </a:ln>
                <a:solidFill>
                  <a:srgbClr val="FF0000"/>
                </a:solidFill>
                <a:effectLst/>
                <a:uLnTx/>
                <a:uFillTx/>
                <a:latin typeface="等线" panose="020F0502020204030204"/>
                <a:ea typeface="等线" panose="02010600030101010101" pitchFamily="2" charset="-122"/>
                <a:cs typeface="+mn-cs"/>
              </a:rPr>
              <a:t> development of the prefrontal cortex:</a:t>
            </a:r>
          </a:p>
          <a:p>
            <a:pPr marL="342900" lvl="0" indent="-342900">
              <a:buFont typeface="Arial" panose="020B0604020202020204" pitchFamily="34" charset="0"/>
              <a:buChar char="•"/>
            </a:pPr>
            <a:r>
              <a:rPr lang="en-HK" altLang="zh-CN" sz="2000" b="1" dirty="0">
                <a:solidFill>
                  <a:srgbClr val="FF0000"/>
                </a:solidFill>
              </a:rPr>
              <a:t>Attention deficit hyperactivity disorder (ADHD)</a:t>
            </a:r>
          </a:p>
          <a:p>
            <a:pPr marL="342900" lvl="0" indent="-342900">
              <a:buFont typeface="Arial" panose="020B0604020202020204" pitchFamily="34" charset="0"/>
              <a:buChar char="•"/>
            </a:pPr>
            <a:r>
              <a:rPr kumimoji="0" lang="en-HK" altLang="zh-CN" sz="20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Depression</a:t>
            </a:r>
          </a:p>
          <a:p>
            <a:pPr marL="342900" lvl="0" indent="-342900">
              <a:buFont typeface="Arial" panose="020B0604020202020204" pitchFamily="34" charset="0"/>
              <a:buChar char="•"/>
            </a:pPr>
            <a:r>
              <a:rPr lang="en-US" altLang="zh-CN" sz="2000" b="1" dirty="0">
                <a:solidFill>
                  <a:srgbClr val="FF0000"/>
                </a:solidFill>
              </a:rPr>
              <a:t>Schizophrenia</a:t>
            </a:r>
          </a:p>
          <a:p>
            <a:pPr marL="342900" lvl="0" indent="-342900">
              <a:buFont typeface="Arial" panose="020B0604020202020204" pitchFamily="34" charset="0"/>
              <a:buChar char="•"/>
            </a:pPr>
            <a:r>
              <a:rPr lang="en-US" altLang="zh-CN" sz="2000" b="1" dirty="0">
                <a:solidFill>
                  <a:srgbClr val="FF0000"/>
                </a:solidFill>
              </a:rPr>
              <a:t>Bipolar disorder</a:t>
            </a:r>
            <a:endParaRPr kumimoji="0" lang="zh-CN" altLang="en-US" sz="20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3" name="Picture 2">
            <a:extLst>
              <a:ext uri="{FF2B5EF4-FFF2-40B4-BE49-F238E27FC236}">
                <a16:creationId xmlns:a16="http://schemas.microsoft.com/office/drawing/2014/main" id="{97369ADF-A123-854F-A235-D37F084AB249}"/>
              </a:ext>
            </a:extLst>
          </p:cNvPr>
          <p:cNvPicPr>
            <a:picLocks noChangeAspect="1"/>
          </p:cNvPicPr>
          <p:nvPr/>
        </p:nvPicPr>
        <p:blipFill>
          <a:blip r:embed="rId3"/>
          <a:stretch>
            <a:fillRect/>
          </a:stretch>
        </p:blipFill>
        <p:spPr>
          <a:xfrm>
            <a:off x="1273565" y="2684684"/>
            <a:ext cx="2833084" cy="2833084"/>
          </a:xfrm>
          <a:prstGeom prst="rect">
            <a:avLst/>
          </a:prstGeom>
        </p:spPr>
      </p:pic>
    </p:spTree>
    <p:extLst>
      <p:ext uri="{BB962C8B-B14F-4D97-AF65-F5344CB8AC3E}">
        <p14:creationId xmlns:p14="http://schemas.microsoft.com/office/powerpoint/2010/main" val="533575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Introduction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Single-Cell RNA Sequencing</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1" y="1724755"/>
            <a:ext cx="3612536" cy="2308324"/>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In recent years, single-cell RNA sequencing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scRNA-seq</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has emerged as a powerful biological tool for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analyzing</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transcriptional dynamics during tissue development. By obtaining transcriptional profiles at the single-cell level,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scRNA-seq</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achieves unparalleled specificity.</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9644FC-33CF-C983-D848-E7ECDF9C172F}"/>
              </a:ext>
            </a:extLst>
          </p:cNvPr>
          <p:cNvPicPr>
            <a:picLocks noChangeAspect="1"/>
          </p:cNvPicPr>
          <p:nvPr/>
        </p:nvPicPr>
        <p:blipFill>
          <a:blip r:embed="rId3"/>
          <a:stretch>
            <a:fillRect/>
          </a:stretch>
        </p:blipFill>
        <p:spPr>
          <a:xfrm>
            <a:off x="4391680" y="1567809"/>
            <a:ext cx="6645774" cy="1704174"/>
          </a:xfrm>
          <a:prstGeom prst="rect">
            <a:avLst/>
          </a:prstGeom>
        </p:spPr>
      </p:pic>
      <p:pic>
        <p:nvPicPr>
          <p:cNvPr id="10" name="Picture 9">
            <a:extLst>
              <a:ext uri="{FF2B5EF4-FFF2-40B4-BE49-F238E27FC236}">
                <a16:creationId xmlns:a16="http://schemas.microsoft.com/office/drawing/2014/main" id="{6FB79248-27A7-F650-696D-D46FD07BD549}"/>
              </a:ext>
            </a:extLst>
          </p:cNvPr>
          <p:cNvPicPr>
            <a:picLocks noChangeAspect="1"/>
          </p:cNvPicPr>
          <p:nvPr/>
        </p:nvPicPr>
        <p:blipFill>
          <a:blip r:embed="rId4"/>
          <a:stretch>
            <a:fillRect/>
          </a:stretch>
        </p:blipFill>
        <p:spPr>
          <a:xfrm>
            <a:off x="4160771" y="3506128"/>
            <a:ext cx="7933560" cy="2173006"/>
          </a:xfrm>
          <a:prstGeom prst="rect">
            <a:avLst/>
          </a:prstGeom>
        </p:spPr>
      </p:pic>
      <p:sp>
        <p:nvSpPr>
          <p:cNvPr id="11" name="TextBox 10">
            <a:extLst>
              <a:ext uri="{FF2B5EF4-FFF2-40B4-BE49-F238E27FC236}">
                <a16:creationId xmlns:a16="http://schemas.microsoft.com/office/drawing/2014/main" id="{D645840F-FCAC-B4BC-ECA2-5D0BB6A6427C}"/>
              </a:ext>
            </a:extLst>
          </p:cNvPr>
          <p:cNvSpPr txBox="1"/>
          <p:nvPr/>
        </p:nvSpPr>
        <p:spPr>
          <a:xfrm>
            <a:off x="6095682" y="5736205"/>
            <a:ext cx="369101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ltLang="zh-CN" sz="1050" b="1" dirty="0">
                <a:solidFill>
                  <a:prstClr val="black"/>
                </a:solidFill>
                <a:latin typeface="等线" panose="020F0502020204030204"/>
                <a:ea typeface="等线" panose="02010600030101010101" pitchFamily="2" charset="-122"/>
              </a:rPr>
              <a:t>Typical scRNA-seq pipeline</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sp>
        <p:nvSpPr>
          <p:cNvPr id="12" name="TextBox 11">
            <a:extLst>
              <a:ext uri="{FF2B5EF4-FFF2-40B4-BE49-F238E27FC236}">
                <a16:creationId xmlns:a16="http://schemas.microsoft.com/office/drawing/2014/main" id="{0BC335E6-7141-8BB0-5150-0AD69285EF99}"/>
              </a:ext>
            </a:extLst>
          </p:cNvPr>
          <p:cNvSpPr txBox="1"/>
          <p:nvPr/>
        </p:nvSpPr>
        <p:spPr>
          <a:xfrm>
            <a:off x="586062" y="4355695"/>
            <a:ext cx="3043827" cy="1323439"/>
          </a:xfrm>
          <a:prstGeom prst="rect">
            <a:avLst/>
          </a:prstGeom>
          <a:noFill/>
        </p:spPr>
        <p:txBody>
          <a:bodyPr wrap="square">
            <a:spAutoFit/>
          </a:bodyPr>
          <a:lstStyle/>
          <a:p>
            <a:pPr algn="ctr"/>
            <a:r>
              <a:rPr lang="en-US" altLang="zh-CN" sz="2000" b="1" dirty="0">
                <a:solidFill>
                  <a:srgbClr val="FF0000"/>
                </a:solidFill>
              </a:rPr>
              <a:t>Problem:</a:t>
            </a:r>
          </a:p>
          <a:p>
            <a:pPr algn="ctr"/>
            <a:r>
              <a:rPr lang="en-US" altLang="zh-CN" sz="2000" b="1" dirty="0">
                <a:solidFill>
                  <a:srgbClr val="FF0000"/>
                </a:solidFill>
              </a:rPr>
              <a:t>High-dimensional nature of the single-cell transcriptional profiles</a:t>
            </a:r>
          </a:p>
        </p:txBody>
      </p:sp>
    </p:spTree>
    <p:extLst>
      <p:ext uri="{BB962C8B-B14F-4D97-AF65-F5344CB8AC3E}">
        <p14:creationId xmlns:p14="http://schemas.microsoft.com/office/powerpoint/2010/main" val="380731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Introduction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Research Objectives</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20" name="TextBox 19">
            <a:extLst>
              <a:ext uri="{FF2B5EF4-FFF2-40B4-BE49-F238E27FC236}">
                <a16:creationId xmlns:a16="http://schemas.microsoft.com/office/drawing/2014/main" id="{9823C668-401B-4950-B33B-EAB1B906639F}"/>
              </a:ext>
            </a:extLst>
          </p:cNvPr>
          <p:cNvSpPr txBox="1"/>
          <p:nvPr/>
        </p:nvSpPr>
        <p:spPr>
          <a:xfrm>
            <a:off x="897695" y="2517074"/>
            <a:ext cx="10395974" cy="2523768"/>
          </a:xfrm>
          <a:prstGeom prst="rect">
            <a:avLst/>
          </a:prstGeom>
          <a:noFill/>
        </p:spPr>
        <p:txBody>
          <a:bodyPr wrap="square">
            <a:spAutoFit/>
          </a:bodyPr>
          <a:lstStyle/>
          <a:p>
            <a:pPr lvl="0" algn="ctr"/>
            <a:r>
              <a:rPr lang="en-HK" sz="2800" dirty="0"/>
              <a:t>This project aims to use single cell transcriptomics and topological analysis methods to </a:t>
            </a:r>
            <a:r>
              <a:rPr lang="en-HK" sz="2800" b="1" dirty="0"/>
              <a:t>achieve a preliminary characterization of the major cell types </a:t>
            </a:r>
            <a:r>
              <a:rPr lang="en-HK" sz="2800" dirty="0"/>
              <a:t>that take part in prefrontal cortex development and </a:t>
            </a:r>
            <a:r>
              <a:rPr lang="en-HK" sz="2800" b="1" dirty="0"/>
              <a:t>identify specific developmental trajectories </a:t>
            </a:r>
            <a:r>
              <a:rPr lang="en-HK" sz="2800" dirty="0"/>
              <a:t>that may occur during cortical development.</a:t>
            </a:r>
            <a:endParaRPr lang="en-HK" altLang="zh-CN" sz="28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lvl="0"/>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123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Introduction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Dataset</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1" y="1724755"/>
            <a:ext cx="4133308" cy="2585323"/>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This study makes use of the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scRNA-seq</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dataset previously collected by Zhong et al. (2018). This dataset describes the gene transcription profiles of </a:t>
            </a:r>
            <a:r>
              <a:rPr lang="en-HK" altLang="zh-CN" b="1" dirty="0">
                <a:solidFill>
                  <a:prstClr val="black"/>
                </a:solidFill>
                <a:latin typeface="Calibri" panose="020F0502020204030204" pitchFamily="34" charset="0"/>
                <a:ea typeface="Calibri" panose="020F0502020204030204" pitchFamily="34" charset="0"/>
                <a:cs typeface="Calibri" panose="020F0502020204030204" pitchFamily="34" charset="0"/>
              </a:rPr>
              <a:t>2,394 single cells of the prefrontal cortex </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extracted at different stages (gestational weeks 8 to 26) of embryonic development from </a:t>
            </a:r>
            <a:r>
              <a:rPr lang="en-HK" altLang="zh-CN" dirty="0" err="1">
                <a:solidFill>
                  <a:prstClr val="black"/>
                </a:solidFill>
                <a:latin typeface="Calibri" panose="020F0502020204030204" pitchFamily="34" charset="0"/>
                <a:ea typeface="Calibri" panose="020F0502020204030204" pitchFamily="34" charset="0"/>
                <a:cs typeface="Calibri" panose="020F0502020204030204" pitchFamily="34" charset="0"/>
              </a:rPr>
              <a:t>fetal</a:t>
            </a:r>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 cortical tissue extracted after elective pregnancy termination procedures.</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645840F-FCAC-B4BC-ECA2-5D0BB6A6427C}"/>
              </a:ext>
            </a:extLst>
          </p:cNvPr>
          <p:cNvSpPr txBox="1"/>
          <p:nvPr/>
        </p:nvSpPr>
        <p:spPr>
          <a:xfrm>
            <a:off x="6716608" y="5459755"/>
            <a:ext cx="3691010" cy="738664"/>
          </a:xfrm>
          <a:prstGeom prst="rect">
            <a:avLst/>
          </a:prstGeom>
          <a:noFill/>
        </p:spPr>
        <p:txBody>
          <a:bodyPr wrap="square">
            <a:spAutoFit/>
          </a:bodyPr>
          <a:lstStyle/>
          <a:p>
            <a:pPr lvl="0" algn="ctr">
              <a:defRPr/>
            </a:pPr>
            <a:r>
              <a:rPr lang="pt-PT" altLang="zh-CN" sz="1050" b="1" dirty="0">
                <a:solidFill>
                  <a:prstClr val="black"/>
                </a:solidFill>
                <a:latin typeface="等线" panose="020F0502020204030204"/>
                <a:ea typeface="等线" panose="02010600030101010101" pitchFamily="2" charset="-122"/>
              </a:rPr>
              <a:t>Timeline for the key</a:t>
            </a:r>
            <a:r>
              <a:rPr lang="pt-PT" altLang="zh-CN" sz="1050" b="1" noProof="0" dirty="0">
                <a:solidFill>
                  <a:prstClr val="black"/>
                </a:solidFill>
                <a:latin typeface="等线" panose="020F0502020204030204"/>
                <a:ea typeface="等线" panose="02010600030101010101" pitchFamily="2" charset="-122"/>
              </a:rPr>
              <a:t> developmental processes in the formation of the prefrontal cortex</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pt-PT" altLang="zh-CN" sz="1050" dirty="0">
                <a:solidFill>
                  <a:prstClr val="black"/>
                </a:solidFill>
              </a:rPr>
              <a:t>(Uytun, 2018)</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pic>
        <p:nvPicPr>
          <p:cNvPr id="2" name="Picture 1">
            <a:extLst>
              <a:ext uri="{FF2B5EF4-FFF2-40B4-BE49-F238E27FC236}">
                <a16:creationId xmlns:a16="http://schemas.microsoft.com/office/drawing/2014/main" id="{1B7A9297-AFC5-02FD-80C8-0F720D5B0360}"/>
              </a:ext>
            </a:extLst>
          </p:cNvPr>
          <p:cNvPicPr>
            <a:picLocks noChangeAspect="1"/>
          </p:cNvPicPr>
          <p:nvPr/>
        </p:nvPicPr>
        <p:blipFill>
          <a:blip r:embed="rId3"/>
          <a:stretch>
            <a:fillRect/>
          </a:stretch>
        </p:blipFill>
        <p:spPr>
          <a:xfrm>
            <a:off x="5348973" y="1784532"/>
            <a:ext cx="6113451" cy="3590061"/>
          </a:xfrm>
          <a:prstGeom prst="rect">
            <a:avLst/>
          </a:prstGeom>
        </p:spPr>
      </p:pic>
      <p:sp>
        <p:nvSpPr>
          <p:cNvPr id="3" name="Rectangle 2">
            <a:extLst>
              <a:ext uri="{FF2B5EF4-FFF2-40B4-BE49-F238E27FC236}">
                <a16:creationId xmlns:a16="http://schemas.microsoft.com/office/drawing/2014/main" id="{4E206381-4AD5-6976-A225-BE913C66CB9F}"/>
              </a:ext>
            </a:extLst>
          </p:cNvPr>
          <p:cNvSpPr/>
          <p:nvPr/>
        </p:nvSpPr>
        <p:spPr>
          <a:xfrm>
            <a:off x="6224991" y="1887960"/>
            <a:ext cx="2032318" cy="2074440"/>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DB5C030-D881-7C73-3172-63ACA5D34A7D}"/>
              </a:ext>
            </a:extLst>
          </p:cNvPr>
          <p:cNvSpPr txBox="1"/>
          <p:nvPr/>
        </p:nvSpPr>
        <p:spPr>
          <a:xfrm>
            <a:off x="5348973" y="1634043"/>
            <a:ext cx="369101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altLang="zh-CN" sz="1050" b="1" dirty="0">
                <a:solidFill>
                  <a:prstClr val="black"/>
                </a:solidFill>
                <a:latin typeface="等线" panose="020F0502020204030204"/>
                <a:ea typeface="等线" panose="02010600030101010101" pitchFamily="2" charset="-122"/>
              </a:rPr>
              <a:t>Timespan considered</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spTree>
    <p:extLst>
      <p:ext uri="{BB962C8B-B14F-4D97-AF65-F5344CB8AC3E}">
        <p14:creationId xmlns:p14="http://schemas.microsoft.com/office/powerpoint/2010/main" val="955840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6858000"/>
          </a:xfrm>
          <a:prstGeom prst="rect">
            <a:avLst/>
          </a:prstGeom>
          <a:solidFill>
            <a:srgbClr val="BB85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19264" y="588082"/>
            <a:ext cx="1035297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Black" pitchFamily="34" charset="0"/>
                <a:ea typeface="Segoe UI Black" pitchFamily="34" charset="0"/>
                <a:cs typeface="Microsoft Sans Serif" panose="020B0604020202020204" pitchFamily="34" charset="0"/>
              </a:rPr>
              <a:t>Lecture Contents</a:t>
            </a:r>
          </a:p>
        </p:txBody>
      </p:sp>
      <p:sp>
        <p:nvSpPr>
          <p:cNvPr id="19" name="矩形 24"/>
          <p:cNvSpPr>
            <a:spLocks noChangeArrowheads="1"/>
          </p:cNvSpPr>
          <p:nvPr/>
        </p:nvSpPr>
        <p:spPr bwMode="auto">
          <a:xfrm>
            <a:off x="9182100" y="1130300"/>
            <a:ext cx="585703" cy="577559"/>
          </a:xfrm>
          <a:prstGeom prst="rect">
            <a:avLst/>
          </a:prstGeom>
          <a:noFill/>
          <a:ln w="22225" cap="flat" cmpd="sng">
            <a:solidFill>
              <a:schemeClr val="bg1"/>
            </a:solidFill>
            <a:beve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宋体" panose="02010600030101010101" pitchFamily="2" charset="-122"/>
              <a:ea typeface="等线" panose="02010600030101010101" pitchFamily="2" charset="-122"/>
              <a:cs typeface="+mn-cs"/>
              <a:sym typeface="宋体" panose="02010600030101010101" pitchFamily="2" charset="-122"/>
            </a:endParaRPr>
          </a:p>
        </p:txBody>
      </p:sp>
      <p:sp>
        <p:nvSpPr>
          <p:cNvPr id="20" name="任意多边形 19"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rot="10800000">
            <a:off x="9530208" y="968536"/>
            <a:ext cx="1174141" cy="1168399"/>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2">
            <a:extLst>
              <a:ext uri="{FF2B5EF4-FFF2-40B4-BE49-F238E27FC236}">
                <a16:creationId xmlns:a16="http://schemas.microsoft.com/office/drawing/2014/main" id="{6C9DEBB2-88C3-4EFB-8264-9526F3624118}"/>
              </a:ext>
            </a:extLst>
          </p:cNvPr>
          <p:cNvSpPr txBox="1"/>
          <p:nvPr/>
        </p:nvSpPr>
        <p:spPr>
          <a:xfrm>
            <a:off x="1231997" y="1449074"/>
            <a:ext cx="7004050" cy="107721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Introduction</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lang="es-CO" altLang="zh-CN" sz="3200" b="1" dirty="0">
                <a:solidFill>
                  <a:srgbClr val="7030A0"/>
                </a:solidFill>
                <a:effectLst>
                  <a:outerShdw blurRad="38100" dist="38100" dir="2700000" algn="tl">
                    <a:srgbClr val="000000">
                      <a:alpha val="43137"/>
                    </a:srgbClr>
                  </a:outerShdw>
                </a:effectLst>
                <a:latin typeface="Calibri" charset="0"/>
                <a:ea typeface="Calibri" charset="0"/>
                <a:cs typeface="Calibri" charset="0"/>
              </a:rPr>
              <a:t>Human </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Prefrontal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Cortex</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Development</a:t>
            </a:r>
            <a:r>
              <a:rPr kumimoji="0" lang="es-CO"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 </a:t>
            </a:r>
            <a:endParaRPr kumimoji="0" lang="zh-CN" altLang="en-US" sz="24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2" name="文本框 2">
            <a:extLst>
              <a:ext uri="{FF2B5EF4-FFF2-40B4-BE49-F238E27FC236}">
                <a16:creationId xmlns:a16="http://schemas.microsoft.com/office/drawing/2014/main" id="{B4F4C379-A9B5-4769-A14B-83DB3C9A34F6}"/>
              </a:ext>
            </a:extLst>
          </p:cNvPr>
          <p:cNvSpPr txBox="1"/>
          <p:nvPr/>
        </p:nvSpPr>
        <p:spPr>
          <a:xfrm>
            <a:off x="1229204" y="2727173"/>
            <a:ext cx="10352976"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zh-CN" sz="32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Methods</a:t>
            </a:r>
            <a:r>
              <a:rPr kumimoji="0" lang="es-CO"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 Single-Cell RNA-</a:t>
            </a:r>
            <a:r>
              <a:rPr kumimoji="0" lang="es-CO" altLang="zh-CN" sz="32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seq</a:t>
            </a:r>
            <a:r>
              <a:rPr kumimoji="0" lang="es-CO"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 </a:t>
            </a:r>
            <a:r>
              <a:rPr kumimoji="0" lang="es-CO" altLang="zh-CN" sz="32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Analysis</a:t>
            </a:r>
            <a:r>
              <a:rPr kumimoji="0" lang="es-CO"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rPr>
              <a:t> Pipeline</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charset="0"/>
              <a:ea typeface="Calibri" charset="0"/>
              <a:cs typeface="Calibri" charset="0"/>
            </a:endParaRPr>
          </a:p>
        </p:txBody>
      </p:sp>
      <p:sp>
        <p:nvSpPr>
          <p:cNvPr id="15" name="文本框 2">
            <a:extLst>
              <a:ext uri="{FF2B5EF4-FFF2-40B4-BE49-F238E27FC236}">
                <a16:creationId xmlns:a16="http://schemas.microsoft.com/office/drawing/2014/main" id="{22208453-B55C-4BF3-88D9-C76F4D855B4B}"/>
              </a:ext>
            </a:extLst>
          </p:cNvPr>
          <p:cNvSpPr txBox="1"/>
          <p:nvPr/>
        </p:nvSpPr>
        <p:spPr>
          <a:xfrm>
            <a:off x="1270097" y="3644391"/>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Results and Discussion</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6" name="矩形 31">
            <a:extLst>
              <a:ext uri="{FF2B5EF4-FFF2-40B4-BE49-F238E27FC236}">
                <a16:creationId xmlns:a16="http://schemas.microsoft.com/office/drawing/2014/main" id="{B061F2A6-C337-49B7-B1BE-3E5F39DB82E5}"/>
              </a:ext>
            </a:extLst>
          </p:cNvPr>
          <p:cNvSpPr/>
          <p:nvPr/>
        </p:nvSpPr>
        <p:spPr>
          <a:xfrm>
            <a:off x="1033298" y="3947109"/>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35">
            <a:extLst>
              <a:ext uri="{FF2B5EF4-FFF2-40B4-BE49-F238E27FC236}">
                <a16:creationId xmlns:a16="http://schemas.microsoft.com/office/drawing/2014/main" id="{3B2CC86A-4094-4D1B-A57C-E3E49A6F8374}"/>
              </a:ext>
            </a:extLst>
          </p:cNvPr>
          <p:cNvSpPr/>
          <p:nvPr/>
        </p:nvSpPr>
        <p:spPr>
          <a:xfrm>
            <a:off x="1020427" y="3047390"/>
            <a:ext cx="177976" cy="152281"/>
          </a:xfrm>
          <a:prstGeom prst="rect">
            <a:avLst/>
          </a:prstGeom>
          <a:solidFill>
            <a:srgbClr val="2F5597"/>
          </a:solidFill>
          <a:ln w="571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030A0"/>
              </a:solidFill>
              <a:effectLst/>
              <a:uLnTx/>
              <a:uFillTx/>
              <a:latin typeface="等线" panose="020F0502020204030204"/>
              <a:ea typeface="等线" panose="02010600030101010101" pitchFamily="2" charset="-122"/>
              <a:cs typeface="+mn-cs"/>
            </a:endParaRPr>
          </a:p>
        </p:txBody>
      </p:sp>
      <p:sp>
        <p:nvSpPr>
          <p:cNvPr id="22" name="矩形 36">
            <a:extLst>
              <a:ext uri="{FF2B5EF4-FFF2-40B4-BE49-F238E27FC236}">
                <a16:creationId xmlns:a16="http://schemas.microsoft.com/office/drawing/2014/main" id="{A44049A8-30C6-4183-B11D-7DCE38787552}"/>
              </a:ext>
            </a:extLst>
          </p:cNvPr>
          <p:cNvSpPr/>
          <p:nvPr/>
        </p:nvSpPr>
        <p:spPr>
          <a:xfrm>
            <a:off x="1038616" y="1739000"/>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2">
            <a:extLst>
              <a:ext uri="{FF2B5EF4-FFF2-40B4-BE49-F238E27FC236}">
                <a16:creationId xmlns:a16="http://schemas.microsoft.com/office/drawing/2014/main" id="{9CDE15F5-030D-4256-B2F0-F89BF85E102B}"/>
              </a:ext>
            </a:extLst>
          </p:cNvPr>
          <p:cNvSpPr txBox="1"/>
          <p:nvPr/>
        </p:nvSpPr>
        <p:spPr>
          <a:xfrm>
            <a:off x="1270096" y="4567756"/>
            <a:ext cx="910160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Calibri" charset="0"/>
                <a:ea typeface="Calibri" charset="0"/>
                <a:cs typeface="Calibri" charset="0"/>
              </a:rPr>
              <a:t>Conclusions</a:t>
            </a:r>
            <a:endParaRPr kumimoji="0" lang="zh-CN" altLang="en-US" sz="3200" b="1" i="0" u="none" strike="noStrike" kern="1200" cap="none" spc="0" normalizeH="0" baseline="0" noProof="0" dirty="0">
              <a:ln>
                <a:noFill/>
              </a:ln>
              <a:solidFill>
                <a:srgbClr val="7030A0"/>
              </a:solidFill>
              <a:effectLst/>
              <a:uLnTx/>
              <a:uFillTx/>
              <a:latin typeface="Calibri" charset="0"/>
              <a:ea typeface="Calibri" charset="0"/>
              <a:cs typeface="Calibri" charset="0"/>
            </a:endParaRPr>
          </a:p>
        </p:txBody>
      </p:sp>
      <p:sp>
        <p:nvSpPr>
          <p:cNvPr id="14" name="矩形 31">
            <a:extLst>
              <a:ext uri="{FF2B5EF4-FFF2-40B4-BE49-F238E27FC236}">
                <a16:creationId xmlns:a16="http://schemas.microsoft.com/office/drawing/2014/main" id="{C35F670C-17FB-42B7-9F50-661D2E1E5F34}"/>
              </a:ext>
            </a:extLst>
          </p:cNvPr>
          <p:cNvSpPr/>
          <p:nvPr/>
        </p:nvSpPr>
        <p:spPr>
          <a:xfrm>
            <a:off x="1033297" y="4870474"/>
            <a:ext cx="177976" cy="15228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374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Methods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等线 Light" panose="020F0302020204030204"/>
              </a:rPr>
              <a:t>Single-Cell RNA Sequencing Analysis Pipeline</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7" name="矩形 4">
            <a:extLst>
              <a:ext uri="{FF2B5EF4-FFF2-40B4-BE49-F238E27FC236}">
                <a16:creationId xmlns:a16="http://schemas.microsoft.com/office/drawing/2014/main" id="{7F8DECB7-6E35-080C-CE99-CBC3DBFE5679}"/>
              </a:ext>
            </a:extLst>
          </p:cNvPr>
          <p:cNvSpPr/>
          <p:nvPr/>
        </p:nvSpPr>
        <p:spPr>
          <a:xfrm flipV="1">
            <a:off x="290499" y="1521259"/>
            <a:ext cx="11178842" cy="169334"/>
          </a:xfrm>
          <a:prstGeom prst="rect">
            <a:avLst/>
          </a:prstGeom>
          <a:pattFill prst="ltUpDiag">
            <a:fgClr>
              <a:srgbClr val="AC81BC"/>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5">
            <a:extLst>
              <a:ext uri="{FF2B5EF4-FFF2-40B4-BE49-F238E27FC236}">
                <a16:creationId xmlns:a16="http://schemas.microsoft.com/office/drawing/2014/main" id="{02E02274-45A3-6EA8-6266-5CD67DD85EEC}"/>
              </a:ext>
            </a:extLst>
          </p:cNvPr>
          <p:cNvSpPr/>
          <p:nvPr/>
        </p:nvSpPr>
        <p:spPr>
          <a:xfrm rot="5400000">
            <a:off x="11351997" y="1415751"/>
            <a:ext cx="321728" cy="380352"/>
          </a:xfrm>
          <a:prstGeom prst="triangle">
            <a:avLst>
              <a:gd name="adj" fmla="val 52478"/>
            </a:avLst>
          </a:prstGeom>
          <a:solidFill>
            <a:srgbClr val="AC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6">
            <a:extLst>
              <a:ext uri="{FF2B5EF4-FFF2-40B4-BE49-F238E27FC236}">
                <a16:creationId xmlns:a16="http://schemas.microsoft.com/office/drawing/2014/main" id="{FA52E076-DB54-1C36-CAFD-28FDB2AE6367}"/>
              </a:ext>
            </a:extLst>
          </p:cNvPr>
          <p:cNvSpPr/>
          <p:nvPr/>
        </p:nvSpPr>
        <p:spPr>
          <a:xfrm rot="5400000">
            <a:off x="319811" y="1415751"/>
            <a:ext cx="321728" cy="380352"/>
          </a:xfrm>
          <a:prstGeom prst="triangle">
            <a:avLst>
              <a:gd name="adj" fmla="val 52478"/>
            </a:avLst>
          </a:prstGeom>
          <a:solidFill>
            <a:srgbClr val="AC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7">
            <a:extLst>
              <a:ext uri="{FF2B5EF4-FFF2-40B4-BE49-F238E27FC236}">
                <a16:creationId xmlns:a16="http://schemas.microsoft.com/office/drawing/2014/main" id="{4F1E968D-16BF-CAB8-7185-BA312D493ED5}"/>
              </a:ext>
            </a:extLst>
          </p:cNvPr>
          <p:cNvSpPr/>
          <p:nvPr/>
        </p:nvSpPr>
        <p:spPr>
          <a:xfrm rot="5400000">
            <a:off x="12525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8">
            <a:extLst>
              <a:ext uri="{FF2B5EF4-FFF2-40B4-BE49-F238E27FC236}">
                <a16:creationId xmlns:a16="http://schemas.microsoft.com/office/drawing/2014/main" id="{94827A54-2183-3249-C70A-55980DF4BF78}"/>
              </a:ext>
            </a:extLst>
          </p:cNvPr>
          <p:cNvSpPr/>
          <p:nvPr/>
        </p:nvSpPr>
        <p:spPr>
          <a:xfrm rot="5400000">
            <a:off x="21796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9">
            <a:extLst>
              <a:ext uri="{FF2B5EF4-FFF2-40B4-BE49-F238E27FC236}">
                <a16:creationId xmlns:a16="http://schemas.microsoft.com/office/drawing/2014/main" id="{039F7275-AB3D-948F-0230-E784A558A796}"/>
              </a:ext>
            </a:extLst>
          </p:cNvPr>
          <p:cNvSpPr/>
          <p:nvPr/>
        </p:nvSpPr>
        <p:spPr>
          <a:xfrm rot="5400000">
            <a:off x="31067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0">
            <a:extLst>
              <a:ext uri="{FF2B5EF4-FFF2-40B4-BE49-F238E27FC236}">
                <a16:creationId xmlns:a16="http://schemas.microsoft.com/office/drawing/2014/main" id="{060362AE-277A-5345-E7BC-84C8492E60D9}"/>
              </a:ext>
            </a:extLst>
          </p:cNvPr>
          <p:cNvSpPr/>
          <p:nvPr/>
        </p:nvSpPr>
        <p:spPr>
          <a:xfrm rot="5400000">
            <a:off x="4033824" y="1415426"/>
            <a:ext cx="321728" cy="380352"/>
          </a:xfrm>
          <a:prstGeom prst="triangle">
            <a:avLst>
              <a:gd name="adj" fmla="val 52478"/>
            </a:avLst>
          </a:prstGeom>
          <a:solidFill>
            <a:srgbClr val="AC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1">
            <a:extLst>
              <a:ext uri="{FF2B5EF4-FFF2-40B4-BE49-F238E27FC236}">
                <a16:creationId xmlns:a16="http://schemas.microsoft.com/office/drawing/2014/main" id="{EE627548-F72A-5579-87A2-7B22CD2885A8}"/>
              </a:ext>
            </a:extLst>
          </p:cNvPr>
          <p:cNvSpPr/>
          <p:nvPr/>
        </p:nvSpPr>
        <p:spPr>
          <a:xfrm rot="5400000">
            <a:off x="49609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2">
            <a:extLst>
              <a:ext uri="{FF2B5EF4-FFF2-40B4-BE49-F238E27FC236}">
                <a16:creationId xmlns:a16="http://schemas.microsoft.com/office/drawing/2014/main" id="{2FFF698B-DA03-A5A2-3DCB-E1799C45CAE4}"/>
              </a:ext>
            </a:extLst>
          </p:cNvPr>
          <p:cNvSpPr/>
          <p:nvPr/>
        </p:nvSpPr>
        <p:spPr>
          <a:xfrm rot="5400000">
            <a:off x="58880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13">
            <a:extLst>
              <a:ext uri="{FF2B5EF4-FFF2-40B4-BE49-F238E27FC236}">
                <a16:creationId xmlns:a16="http://schemas.microsoft.com/office/drawing/2014/main" id="{C41A260D-82D2-12E2-7D61-B5414CEB2583}"/>
              </a:ext>
            </a:extLst>
          </p:cNvPr>
          <p:cNvSpPr/>
          <p:nvPr/>
        </p:nvSpPr>
        <p:spPr>
          <a:xfrm rot="5400000">
            <a:off x="68151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14">
            <a:extLst>
              <a:ext uri="{FF2B5EF4-FFF2-40B4-BE49-F238E27FC236}">
                <a16:creationId xmlns:a16="http://schemas.microsoft.com/office/drawing/2014/main" id="{BB729FFD-9CD1-80F3-CDF3-FB905A870F87}"/>
              </a:ext>
            </a:extLst>
          </p:cNvPr>
          <p:cNvSpPr/>
          <p:nvPr/>
        </p:nvSpPr>
        <p:spPr>
          <a:xfrm rot="5400000">
            <a:off x="7742224" y="1415426"/>
            <a:ext cx="321728" cy="380352"/>
          </a:xfrm>
          <a:prstGeom prst="triangle">
            <a:avLst>
              <a:gd name="adj" fmla="val 52478"/>
            </a:avLst>
          </a:prstGeom>
          <a:solidFill>
            <a:srgbClr val="AC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15">
            <a:extLst>
              <a:ext uri="{FF2B5EF4-FFF2-40B4-BE49-F238E27FC236}">
                <a16:creationId xmlns:a16="http://schemas.microsoft.com/office/drawing/2014/main" id="{A1299304-6FEA-7CB4-857A-979FC9EA3346}"/>
              </a:ext>
            </a:extLst>
          </p:cNvPr>
          <p:cNvSpPr/>
          <p:nvPr/>
        </p:nvSpPr>
        <p:spPr>
          <a:xfrm rot="5400000">
            <a:off x="86693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16">
            <a:extLst>
              <a:ext uri="{FF2B5EF4-FFF2-40B4-BE49-F238E27FC236}">
                <a16:creationId xmlns:a16="http://schemas.microsoft.com/office/drawing/2014/main" id="{B27C1050-EBAE-60A6-9369-1550C43E3E2E}"/>
              </a:ext>
            </a:extLst>
          </p:cNvPr>
          <p:cNvSpPr/>
          <p:nvPr/>
        </p:nvSpPr>
        <p:spPr>
          <a:xfrm rot="5400000">
            <a:off x="95964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17">
            <a:extLst>
              <a:ext uri="{FF2B5EF4-FFF2-40B4-BE49-F238E27FC236}">
                <a16:creationId xmlns:a16="http://schemas.microsoft.com/office/drawing/2014/main" id="{2EB564E9-6C46-A0AC-4768-3D881425FDCC}"/>
              </a:ext>
            </a:extLst>
          </p:cNvPr>
          <p:cNvSpPr/>
          <p:nvPr/>
        </p:nvSpPr>
        <p:spPr>
          <a:xfrm rot="5400000">
            <a:off x="10523524" y="1415426"/>
            <a:ext cx="321728" cy="380352"/>
          </a:xfrm>
          <a:prstGeom prst="triangle">
            <a:avLst>
              <a:gd name="adj" fmla="val 5247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0">
            <a:extLst>
              <a:ext uri="{FF2B5EF4-FFF2-40B4-BE49-F238E27FC236}">
                <a16:creationId xmlns:a16="http://schemas.microsoft.com/office/drawing/2014/main" id="{0D5C35C4-FE05-C5E6-5E67-E0D67AAE1511}"/>
              </a:ext>
            </a:extLst>
          </p:cNvPr>
          <p:cNvCxnSpPr/>
          <p:nvPr/>
        </p:nvCxnSpPr>
        <p:spPr>
          <a:xfrm>
            <a:off x="767104" y="1812097"/>
            <a:ext cx="0" cy="648000"/>
          </a:xfrm>
          <a:prstGeom prst="line">
            <a:avLst/>
          </a:prstGeom>
          <a:ln w="76200">
            <a:solidFill>
              <a:srgbClr val="7F3A9A"/>
            </a:solidFill>
          </a:ln>
        </p:spPr>
        <p:style>
          <a:lnRef idx="1">
            <a:schemeClr val="accent1"/>
          </a:lnRef>
          <a:fillRef idx="0">
            <a:schemeClr val="accent1"/>
          </a:fillRef>
          <a:effectRef idx="0">
            <a:schemeClr val="accent1"/>
          </a:effectRef>
          <a:fontRef idx="minor">
            <a:schemeClr val="tx1"/>
          </a:fontRef>
        </p:style>
      </p:cxnSp>
      <p:cxnSp>
        <p:nvCxnSpPr>
          <p:cNvPr id="30" name="直接连接符 20">
            <a:extLst>
              <a:ext uri="{FF2B5EF4-FFF2-40B4-BE49-F238E27FC236}">
                <a16:creationId xmlns:a16="http://schemas.microsoft.com/office/drawing/2014/main" id="{3BDB98B5-8D77-20D1-F59E-85F087308725}"/>
              </a:ext>
            </a:extLst>
          </p:cNvPr>
          <p:cNvCxnSpPr/>
          <p:nvPr/>
        </p:nvCxnSpPr>
        <p:spPr>
          <a:xfrm>
            <a:off x="4481117" y="1812097"/>
            <a:ext cx="0" cy="648000"/>
          </a:xfrm>
          <a:prstGeom prst="line">
            <a:avLst/>
          </a:prstGeom>
          <a:ln w="76200">
            <a:solidFill>
              <a:srgbClr val="7F3A9A"/>
            </a:solidFill>
          </a:ln>
        </p:spPr>
        <p:style>
          <a:lnRef idx="1">
            <a:schemeClr val="accent1"/>
          </a:lnRef>
          <a:fillRef idx="0">
            <a:schemeClr val="accent1"/>
          </a:fillRef>
          <a:effectRef idx="0">
            <a:schemeClr val="accent1"/>
          </a:effectRef>
          <a:fontRef idx="minor">
            <a:schemeClr val="tx1"/>
          </a:fontRef>
        </p:style>
      </p:cxnSp>
      <p:cxnSp>
        <p:nvCxnSpPr>
          <p:cNvPr id="31" name="直接连接符 20">
            <a:extLst>
              <a:ext uri="{FF2B5EF4-FFF2-40B4-BE49-F238E27FC236}">
                <a16:creationId xmlns:a16="http://schemas.microsoft.com/office/drawing/2014/main" id="{01E48A4A-6EB4-F4EA-F648-DA3D625FD73F}"/>
              </a:ext>
            </a:extLst>
          </p:cNvPr>
          <p:cNvCxnSpPr/>
          <p:nvPr/>
        </p:nvCxnSpPr>
        <p:spPr>
          <a:xfrm>
            <a:off x="8189517" y="1812097"/>
            <a:ext cx="0" cy="648000"/>
          </a:xfrm>
          <a:prstGeom prst="line">
            <a:avLst/>
          </a:prstGeom>
          <a:ln w="76200">
            <a:solidFill>
              <a:srgbClr val="7F3A9A"/>
            </a:solidFill>
          </a:ln>
        </p:spPr>
        <p:style>
          <a:lnRef idx="1">
            <a:schemeClr val="accent1"/>
          </a:lnRef>
          <a:fillRef idx="0">
            <a:schemeClr val="accent1"/>
          </a:fillRef>
          <a:effectRef idx="0">
            <a:schemeClr val="accent1"/>
          </a:effectRef>
          <a:fontRef idx="minor">
            <a:schemeClr val="tx1"/>
          </a:fontRef>
        </p:style>
      </p:cxnSp>
      <p:sp>
        <p:nvSpPr>
          <p:cNvPr id="32" name="矩形 6">
            <a:extLst>
              <a:ext uri="{FF2B5EF4-FFF2-40B4-BE49-F238E27FC236}">
                <a16:creationId xmlns:a16="http://schemas.microsoft.com/office/drawing/2014/main" id="{DE9E79CF-9106-5AB8-27BA-84540D29264E}"/>
              </a:ext>
            </a:extLst>
          </p:cNvPr>
          <p:cNvSpPr/>
          <p:nvPr/>
        </p:nvSpPr>
        <p:spPr>
          <a:xfrm>
            <a:off x="801189" y="1801514"/>
            <a:ext cx="3203323" cy="646331"/>
          </a:xfrm>
          <a:prstGeom prst="rect">
            <a:avLst/>
          </a:prstGeom>
        </p:spPr>
        <p:txBody>
          <a:bodyPr wrap="square">
            <a:spAutoFit/>
          </a:bodyPr>
          <a:lstStyle/>
          <a:p>
            <a:pPr>
              <a:spcAft>
                <a:spcPts val="0"/>
              </a:spcAft>
            </a:pPr>
            <a:r>
              <a:rPr lang="es-CO" altLang="zh-CN" b="1" kern="0" dirty="0" err="1">
                <a:latin typeface="Calibri" charset="0"/>
                <a:ea typeface="Calibri" charset="0"/>
                <a:cs typeface="Calibri" charset="0"/>
              </a:rPr>
              <a:t>Dimensionality</a:t>
            </a:r>
            <a:r>
              <a:rPr lang="es-CO" altLang="zh-CN" b="1" kern="0" dirty="0">
                <a:latin typeface="Calibri" charset="0"/>
                <a:ea typeface="Calibri" charset="0"/>
                <a:cs typeface="Calibri" charset="0"/>
              </a:rPr>
              <a:t> </a:t>
            </a:r>
            <a:r>
              <a:rPr lang="es-CO" altLang="zh-CN" b="1" kern="0" dirty="0" err="1">
                <a:latin typeface="Calibri" charset="0"/>
                <a:ea typeface="Calibri" charset="0"/>
                <a:cs typeface="Calibri" charset="0"/>
              </a:rPr>
              <a:t>Reduction</a:t>
            </a:r>
            <a:r>
              <a:rPr lang="es-CO" altLang="zh-CN" b="1" kern="0" dirty="0">
                <a:latin typeface="Calibri" charset="0"/>
                <a:ea typeface="Calibri" charset="0"/>
                <a:cs typeface="Calibri" charset="0"/>
              </a:rPr>
              <a:t> and Data </a:t>
            </a:r>
            <a:r>
              <a:rPr lang="es-CO" altLang="zh-CN" b="1" kern="0" dirty="0" err="1">
                <a:latin typeface="Calibri" charset="0"/>
                <a:ea typeface="Calibri" charset="0"/>
                <a:cs typeface="Calibri" charset="0"/>
              </a:rPr>
              <a:t>Visualization</a:t>
            </a:r>
            <a:endParaRPr lang="zh-CN" altLang="zh-CN" sz="3600" b="1" dirty="0">
              <a:effectLst/>
              <a:latin typeface="Calibri" charset="0"/>
              <a:ea typeface="Calibri" charset="0"/>
              <a:cs typeface="Calibri" charset="0"/>
            </a:endParaRPr>
          </a:p>
        </p:txBody>
      </p:sp>
      <p:sp>
        <p:nvSpPr>
          <p:cNvPr id="33" name="矩形 6">
            <a:extLst>
              <a:ext uri="{FF2B5EF4-FFF2-40B4-BE49-F238E27FC236}">
                <a16:creationId xmlns:a16="http://schemas.microsoft.com/office/drawing/2014/main" id="{BF6D4554-27CE-A994-4670-5C003575F637}"/>
              </a:ext>
            </a:extLst>
          </p:cNvPr>
          <p:cNvSpPr/>
          <p:nvPr/>
        </p:nvSpPr>
        <p:spPr>
          <a:xfrm>
            <a:off x="4530833" y="1801514"/>
            <a:ext cx="3090234" cy="646331"/>
          </a:xfrm>
          <a:prstGeom prst="rect">
            <a:avLst/>
          </a:prstGeom>
        </p:spPr>
        <p:txBody>
          <a:bodyPr wrap="square">
            <a:spAutoFit/>
          </a:bodyPr>
          <a:lstStyle/>
          <a:p>
            <a:pPr>
              <a:spcAft>
                <a:spcPts val="0"/>
              </a:spcAft>
            </a:pPr>
            <a:r>
              <a:rPr lang="es-CO" altLang="zh-CN" b="1" kern="0" dirty="0">
                <a:latin typeface="Calibri" charset="0"/>
                <a:ea typeface="Calibri" charset="0"/>
                <a:cs typeface="Calibri" charset="0"/>
              </a:rPr>
              <a:t>Data </a:t>
            </a:r>
            <a:r>
              <a:rPr lang="es-CO" altLang="zh-CN" b="1" kern="0" dirty="0" err="1">
                <a:latin typeface="Calibri" charset="0"/>
                <a:ea typeface="Calibri" charset="0"/>
                <a:cs typeface="Calibri" charset="0"/>
              </a:rPr>
              <a:t>Clustering</a:t>
            </a:r>
            <a:r>
              <a:rPr lang="es-CO" altLang="zh-CN" b="1" kern="0" dirty="0">
                <a:latin typeface="Calibri" charset="0"/>
                <a:ea typeface="Calibri" charset="0"/>
                <a:cs typeface="Calibri" charset="0"/>
              </a:rPr>
              <a:t> and </a:t>
            </a:r>
            <a:r>
              <a:rPr lang="es-CO" altLang="zh-CN" b="1" kern="0" dirty="0" err="1">
                <a:latin typeface="Calibri" charset="0"/>
                <a:ea typeface="Calibri" charset="0"/>
                <a:cs typeface="Calibri" charset="0"/>
              </a:rPr>
              <a:t>Annotation</a:t>
            </a:r>
            <a:endParaRPr lang="zh-CN" altLang="zh-CN" sz="3600" b="1" dirty="0">
              <a:effectLst/>
              <a:latin typeface="Calibri" charset="0"/>
              <a:ea typeface="Calibri" charset="0"/>
              <a:cs typeface="Calibri" charset="0"/>
            </a:endParaRPr>
          </a:p>
        </p:txBody>
      </p:sp>
      <p:sp>
        <p:nvSpPr>
          <p:cNvPr id="34" name="TextBox 33">
            <a:extLst>
              <a:ext uri="{FF2B5EF4-FFF2-40B4-BE49-F238E27FC236}">
                <a16:creationId xmlns:a16="http://schemas.microsoft.com/office/drawing/2014/main" id="{58D0700A-2894-E39E-BB35-D11C6484FFB3}"/>
              </a:ext>
            </a:extLst>
          </p:cNvPr>
          <p:cNvSpPr txBox="1"/>
          <p:nvPr/>
        </p:nvSpPr>
        <p:spPr>
          <a:xfrm>
            <a:off x="8223383" y="1788745"/>
            <a:ext cx="3723265" cy="646331"/>
          </a:xfrm>
          <a:prstGeom prst="rect">
            <a:avLst/>
          </a:prstGeom>
          <a:noFill/>
        </p:spPr>
        <p:txBody>
          <a:bodyPr wrap="square">
            <a:spAutoFit/>
          </a:bodyPr>
          <a:lstStyle/>
          <a:p>
            <a:pPr>
              <a:spcAft>
                <a:spcPts val="0"/>
              </a:spcAft>
            </a:pPr>
            <a:r>
              <a:rPr lang="es-CO" altLang="zh-CN" b="1" dirty="0" err="1">
                <a:latin typeface="Calibri" charset="0"/>
                <a:ea typeface="Calibri" charset="0"/>
                <a:cs typeface="Calibri" charset="0"/>
              </a:rPr>
              <a:t>Developmental</a:t>
            </a:r>
            <a:r>
              <a:rPr lang="es-CO" altLang="zh-CN" b="1" dirty="0">
                <a:latin typeface="Calibri" charset="0"/>
                <a:ea typeface="Calibri" charset="0"/>
                <a:cs typeface="Calibri" charset="0"/>
              </a:rPr>
              <a:t> </a:t>
            </a:r>
            <a:r>
              <a:rPr lang="es-CO" altLang="zh-CN" b="1" dirty="0" err="1">
                <a:latin typeface="Calibri" charset="0"/>
                <a:ea typeface="Calibri" charset="0"/>
                <a:cs typeface="Calibri" charset="0"/>
              </a:rPr>
              <a:t>Trajectories</a:t>
            </a:r>
            <a:r>
              <a:rPr lang="es-CO" altLang="zh-CN" b="1" dirty="0">
                <a:latin typeface="Calibri" charset="0"/>
                <a:ea typeface="Calibri" charset="0"/>
                <a:cs typeface="Calibri" charset="0"/>
              </a:rPr>
              <a:t> </a:t>
            </a:r>
            <a:r>
              <a:rPr lang="es-CO" altLang="zh-CN" b="1" dirty="0" err="1">
                <a:latin typeface="Calibri" charset="0"/>
                <a:ea typeface="Calibri" charset="0"/>
                <a:cs typeface="Calibri" charset="0"/>
              </a:rPr>
              <a:t>Determination</a:t>
            </a:r>
            <a:r>
              <a:rPr lang="es-CO" altLang="zh-CN" b="1" dirty="0">
                <a:latin typeface="Calibri" charset="0"/>
                <a:ea typeface="Calibri" charset="0"/>
                <a:cs typeface="Calibri" charset="0"/>
              </a:rPr>
              <a:t> </a:t>
            </a:r>
            <a:endParaRPr lang="zh-CN" altLang="zh-CN" b="1" dirty="0">
              <a:latin typeface="Calibri" charset="0"/>
              <a:ea typeface="Calibri" charset="0"/>
              <a:cs typeface="Calibri" charset="0"/>
            </a:endParaRPr>
          </a:p>
        </p:txBody>
      </p:sp>
      <p:cxnSp>
        <p:nvCxnSpPr>
          <p:cNvPr id="46" name="Straight Connector 45">
            <a:extLst>
              <a:ext uri="{FF2B5EF4-FFF2-40B4-BE49-F238E27FC236}">
                <a16:creationId xmlns:a16="http://schemas.microsoft.com/office/drawing/2014/main" id="{B87850C9-F031-E958-DF50-D89EE69C548B}"/>
              </a:ext>
            </a:extLst>
          </p:cNvPr>
          <p:cNvCxnSpPr/>
          <p:nvPr/>
        </p:nvCxnSpPr>
        <p:spPr>
          <a:xfrm>
            <a:off x="4175056" y="1955798"/>
            <a:ext cx="0" cy="411480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6D108A8-74C0-BF7B-7698-5A70B4009AC4}"/>
              </a:ext>
            </a:extLst>
          </p:cNvPr>
          <p:cNvCxnSpPr/>
          <p:nvPr/>
        </p:nvCxnSpPr>
        <p:spPr>
          <a:xfrm>
            <a:off x="7905291" y="1955798"/>
            <a:ext cx="0" cy="411480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43E1E13-DC85-3455-947F-3511C47670A0}"/>
              </a:ext>
            </a:extLst>
          </p:cNvPr>
          <p:cNvPicPr>
            <a:picLocks noChangeAspect="1"/>
          </p:cNvPicPr>
          <p:nvPr/>
        </p:nvPicPr>
        <p:blipFill>
          <a:blip r:embed="rId3"/>
          <a:stretch>
            <a:fillRect/>
          </a:stretch>
        </p:blipFill>
        <p:spPr>
          <a:xfrm>
            <a:off x="4202764" y="2518103"/>
            <a:ext cx="3633126" cy="2526709"/>
          </a:xfrm>
          <a:prstGeom prst="rect">
            <a:avLst/>
          </a:prstGeom>
        </p:spPr>
      </p:pic>
      <p:sp>
        <p:nvSpPr>
          <p:cNvPr id="50" name="TextBox 49">
            <a:extLst>
              <a:ext uri="{FF2B5EF4-FFF2-40B4-BE49-F238E27FC236}">
                <a16:creationId xmlns:a16="http://schemas.microsoft.com/office/drawing/2014/main" id="{88559A5E-2014-7875-2C06-54A5C12F1C92}"/>
              </a:ext>
            </a:extLst>
          </p:cNvPr>
          <p:cNvSpPr txBox="1"/>
          <p:nvPr/>
        </p:nvSpPr>
        <p:spPr>
          <a:xfrm>
            <a:off x="330051" y="4989007"/>
            <a:ext cx="498191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u="sng" dirty="0">
                <a:latin typeface="等线" panose="020F0502020204030204"/>
                <a:ea typeface="等线" panose="02010600030101010101" pitchFamily="2" charset="-122"/>
              </a:rPr>
              <a:t>Techniques Used</a:t>
            </a:r>
            <a:r>
              <a:rPr kumimoji="0" lang="en-US" altLang="zh-CN" b="1" i="0" u="none" strike="noStrike" kern="1200" cap="none" spc="0" normalizeH="0" noProof="0" dirty="0">
                <a:ln>
                  <a:noFill/>
                </a:ln>
                <a:effectLst/>
                <a:uLnTx/>
                <a:uFillTx/>
                <a:latin typeface="等线" panose="020F0502020204030204"/>
                <a:ea typeface="等线" panose="02010600030101010101" pitchFamily="2" charset="-122"/>
                <a:cs typeface="+mn-cs"/>
              </a:rPr>
              <a:t>:</a:t>
            </a:r>
          </a:p>
          <a:p>
            <a:pPr marL="342900" lvl="0" indent="-342900">
              <a:buFont typeface="Arial" panose="020B0604020202020204" pitchFamily="34" charset="0"/>
              <a:buChar char="•"/>
            </a:pP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PCA</a:t>
            </a:r>
          </a:p>
          <a:p>
            <a:pPr marL="342900" lvl="0" indent="-342900">
              <a:buFont typeface="Arial" panose="020B0604020202020204" pitchFamily="34" charset="0"/>
              <a:buChar char="•"/>
            </a:pPr>
            <a:r>
              <a:rPr lang="en-HK" altLang="zh-CN" dirty="0">
                <a:latin typeface="等线" panose="020F0502020204030204"/>
                <a:ea typeface="等线" panose="02010600030101010101" pitchFamily="2" charset="-122"/>
              </a:rPr>
              <a:t>t-SNE</a:t>
            </a:r>
          </a:p>
          <a:p>
            <a:pPr marL="342900" lvl="0" indent="-342900">
              <a:buFont typeface="Arial" panose="020B0604020202020204" pitchFamily="34" charset="0"/>
              <a:buChar char="•"/>
            </a:pP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UMAP</a:t>
            </a:r>
            <a:endParaRPr kumimoji="0" lang="zh-CN" altLang="en-US" i="0" u="none" strike="noStrike" kern="1200" cap="none" spc="0" normalizeH="0" baseline="0" noProof="0" dirty="0">
              <a:ln>
                <a:noFill/>
              </a:ln>
              <a:effectLst/>
              <a:uLnTx/>
              <a:uFillTx/>
              <a:latin typeface="等线" panose="020F0502020204030204"/>
              <a:ea typeface="等线" panose="02010600030101010101" pitchFamily="2" charset="-122"/>
              <a:cs typeface="+mn-cs"/>
            </a:endParaRPr>
          </a:p>
        </p:txBody>
      </p:sp>
      <p:pic>
        <p:nvPicPr>
          <p:cNvPr id="52" name="Picture 51">
            <a:extLst>
              <a:ext uri="{FF2B5EF4-FFF2-40B4-BE49-F238E27FC236}">
                <a16:creationId xmlns:a16="http://schemas.microsoft.com/office/drawing/2014/main" id="{CDE2D8F6-34BB-8BD6-78B5-84EF45FE5469}"/>
              </a:ext>
            </a:extLst>
          </p:cNvPr>
          <p:cNvPicPr>
            <a:picLocks noChangeAspect="1"/>
          </p:cNvPicPr>
          <p:nvPr/>
        </p:nvPicPr>
        <p:blipFill>
          <a:blip r:embed="rId4"/>
          <a:stretch>
            <a:fillRect/>
          </a:stretch>
        </p:blipFill>
        <p:spPr>
          <a:xfrm>
            <a:off x="729883" y="2482893"/>
            <a:ext cx="2872292" cy="2526709"/>
          </a:xfrm>
          <a:prstGeom prst="rect">
            <a:avLst/>
          </a:prstGeom>
        </p:spPr>
      </p:pic>
      <p:pic>
        <p:nvPicPr>
          <p:cNvPr id="54" name="Picture 53">
            <a:extLst>
              <a:ext uri="{FF2B5EF4-FFF2-40B4-BE49-F238E27FC236}">
                <a16:creationId xmlns:a16="http://schemas.microsoft.com/office/drawing/2014/main" id="{E2C4BDF9-2E86-E74D-75B2-70432C1DD0F4}"/>
              </a:ext>
            </a:extLst>
          </p:cNvPr>
          <p:cNvPicPr>
            <a:picLocks noChangeAspect="1"/>
          </p:cNvPicPr>
          <p:nvPr/>
        </p:nvPicPr>
        <p:blipFill>
          <a:blip r:embed="rId5"/>
          <a:stretch>
            <a:fillRect/>
          </a:stretch>
        </p:blipFill>
        <p:spPr>
          <a:xfrm>
            <a:off x="8328500" y="2518103"/>
            <a:ext cx="2986052" cy="2526709"/>
          </a:xfrm>
          <a:prstGeom prst="rect">
            <a:avLst/>
          </a:prstGeom>
        </p:spPr>
      </p:pic>
      <p:sp>
        <p:nvSpPr>
          <p:cNvPr id="55" name="TextBox 54">
            <a:extLst>
              <a:ext uri="{FF2B5EF4-FFF2-40B4-BE49-F238E27FC236}">
                <a16:creationId xmlns:a16="http://schemas.microsoft.com/office/drawing/2014/main" id="{9EC64D0B-971B-138D-FA10-B5DAA17E6054}"/>
              </a:ext>
            </a:extLst>
          </p:cNvPr>
          <p:cNvSpPr txBox="1"/>
          <p:nvPr/>
        </p:nvSpPr>
        <p:spPr>
          <a:xfrm>
            <a:off x="4345601" y="5085131"/>
            <a:ext cx="498191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u="sng" dirty="0">
                <a:latin typeface="等线" panose="020F0502020204030204"/>
                <a:ea typeface="等线" panose="02010600030101010101" pitchFamily="2" charset="-122"/>
              </a:rPr>
              <a:t>Techniques Used</a:t>
            </a:r>
            <a:r>
              <a:rPr kumimoji="0" lang="en-US" altLang="zh-CN" b="1" i="0" u="none" strike="noStrike" kern="1200" cap="none" spc="0" normalizeH="0" noProof="0" dirty="0">
                <a:ln>
                  <a:noFill/>
                </a:ln>
                <a:effectLst/>
                <a:uLnTx/>
                <a:uFillTx/>
                <a:latin typeface="等线" panose="020F0502020204030204"/>
                <a:ea typeface="等线" panose="02010600030101010101" pitchFamily="2" charset="-122"/>
                <a:cs typeface="+mn-cs"/>
              </a:rPr>
              <a:t>:</a:t>
            </a:r>
          </a:p>
          <a:p>
            <a:pPr marL="342900" lvl="0" indent="-342900">
              <a:buFont typeface="Arial" panose="020B0604020202020204" pitchFamily="34" charset="0"/>
              <a:buChar char="•"/>
            </a:pP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K-Nearest </a:t>
            </a:r>
            <a:r>
              <a:rPr kumimoji="0" lang="en-HK" altLang="zh-CN" i="0" u="none" strike="noStrike" kern="1200" cap="none" spc="0" normalizeH="0" baseline="0" noProof="0" dirty="0" err="1">
                <a:ln>
                  <a:noFill/>
                </a:ln>
                <a:effectLst/>
                <a:uLnTx/>
                <a:uFillTx/>
                <a:latin typeface="等线" panose="020F0502020204030204"/>
                <a:ea typeface="等线" panose="02010600030101010101" pitchFamily="2" charset="-122"/>
                <a:cs typeface="+mn-cs"/>
              </a:rPr>
              <a:t>Neighbors</a:t>
            </a: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 (KNN) </a:t>
            </a:r>
          </a:p>
          <a:p>
            <a:pPr marL="342900" lvl="0" indent="-342900">
              <a:buFont typeface="Arial" panose="020B0604020202020204" pitchFamily="34" charset="0"/>
              <a:buChar char="•"/>
            </a:pPr>
            <a:r>
              <a:rPr lang="en-HK" altLang="zh-CN" dirty="0">
                <a:latin typeface="等线" panose="020F0502020204030204"/>
                <a:ea typeface="等线" panose="02010600030101010101" pitchFamily="2" charset="-122"/>
              </a:rPr>
              <a:t>Leiden Clustering Algorithm</a:t>
            </a:r>
          </a:p>
        </p:txBody>
      </p:sp>
      <p:sp>
        <p:nvSpPr>
          <p:cNvPr id="56" name="TextBox 55">
            <a:extLst>
              <a:ext uri="{FF2B5EF4-FFF2-40B4-BE49-F238E27FC236}">
                <a16:creationId xmlns:a16="http://schemas.microsoft.com/office/drawing/2014/main" id="{6E590389-D845-C27B-6252-C197A45E8E11}"/>
              </a:ext>
            </a:extLst>
          </p:cNvPr>
          <p:cNvSpPr txBox="1"/>
          <p:nvPr/>
        </p:nvSpPr>
        <p:spPr>
          <a:xfrm>
            <a:off x="8147429" y="5147268"/>
            <a:ext cx="348809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u="sng" dirty="0">
                <a:latin typeface="等线" panose="020F0502020204030204"/>
                <a:ea typeface="等线" panose="02010600030101010101" pitchFamily="2" charset="-122"/>
              </a:rPr>
              <a:t>Techniques Used</a:t>
            </a:r>
            <a:r>
              <a:rPr kumimoji="0" lang="en-US" altLang="zh-CN" b="1" i="0" u="none" strike="noStrike" kern="1200" cap="none" spc="0" normalizeH="0" noProof="0" dirty="0">
                <a:ln>
                  <a:noFill/>
                </a:ln>
                <a:effectLst/>
                <a:uLnTx/>
                <a:uFillTx/>
                <a:latin typeface="等线" panose="020F0502020204030204"/>
                <a:ea typeface="等线" panose="02010600030101010101" pitchFamily="2" charset="-122"/>
                <a:cs typeface="+mn-cs"/>
              </a:rPr>
              <a:t>:</a:t>
            </a:r>
          </a:p>
          <a:p>
            <a:pPr marL="342900" lvl="0" indent="-342900">
              <a:buFont typeface="Arial" panose="020B0604020202020204" pitchFamily="34" charset="0"/>
              <a:buChar char="•"/>
            </a:pPr>
            <a:r>
              <a:rPr lang="en-HK" altLang="zh-CN" dirty="0">
                <a:latin typeface="等线" panose="020F0502020204030204"/>
                <a:ea typeface="等线" panose="02010600030101010101" pitchFamily="2" charset="-122"/>
              </a:rPr>
              <a:t>P</a:t>
            </a:r>
            <a:r>
              <a:rPr kumimoji="0" lang="en-HK" altLang="zh-CN" i="0" u="none" strike="noStrike" kern="1200" cap="none" spc="0" normalizeH="0" baseline="0" noProof="0" dirty="0" err="1">
                <a:ln>
                  <a:noFill/>
                </a:ln>
                <a:effectLst/>
                <a:uLnTx/>
                <a:uFillTx/>
                <a:latin typeface="等线" panose="020F0502020204030204"/>
                <a:ea typeface="等线" panose="02010600030101010101" pitchFamily="2" charset="-122"/>
                <a:cs typeface="+mn-cs"/>
              </a:rPr>
              <a:t>artition</a:t>
            </a: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-Based </a:t>
            </a:r>
            <a:r>
              <a:rPr lang="en-HK" altLang="zh-CN" dirty="0">
                <a:latin typeface="等线" panose="020F0502020204030204"/>
                <a:ea typeface="等线" panose="02010600030101010101" pitchFamily="2" charset="-122"/>
              </a:rPr>
              <a:t>G</a:t>
            </a:r>
            <a:r>
              <a:rPr kumimoji="0" lang="en-HK" altLang="zh-CN" i="0" u="none" strike="noStrike" kern="1200" cap="none" spc="0" normalizeH="0" baseline="0" noProof="0" dirty="0" err="1">
                <a:ln>
                  <a:noFill/>
                </a:ln>
                <a:effectLst/>
                <a:uLnTx/>
                <a:uFillTx/>
                <a:latin typeface="等线" panose="020F0502020204030204"/>
                <a:ea typeface="等线" panose="02010600030101010101" pitchFamily="2" charset="-122"/>
                <a:cs typeface="+mn-cs"/>
              </a:rPr>
              <a:t>raph</a:t>
            </a: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 </a:t>
            </a:r>
            <a:r>
              <a:rPr lang="en-HK" altLang="zh-CN" dirty="0">
                <a:latin typeface="等线" panose="020F0502020204030204"/>
                <a:ea typeface="等线" panose="02010600030101010101" pitchFamily="2" charset="-122"/>
              </a:rPr>
              <a:t>A</a:t>
            </a:r>
            <a:r>
              <a:rPr kumimoji="0" lang="en-HK" altLang="zh-CN" i="0" u="none" strike="noStrike" kern="1200" cap="none" spc="0" normalizeH="0" baseline="0" noProof="0" dirty="0" err="1">
                <a:ln>
                  <a:noFill/>
                </a:ln>
                <a:effectLst/>
                <a:uLnTx/>
                <a:uFillTx/>
                <a:latin typeface="等线" panose="020F0502020204030204"/>
                <a:ea typeface="等线" panose="02010600030101010101" pitchFamily="2" charset="-122"/>
                <a:cs typeface="+mn-cs"/>
              </a:rPr>
              <a:t>bstraction</a:t>
            </a:r>
            <a:r>
              <a:rPr kumimoji="0" lang="en-HK" altLang="zh-CN" i="0" u="none" strike="noStrike" kern="1200" cap="none" spc="0" normalizeH="0" baseline="0" noProof="0" dirty="0">
                <a:ln>
                  <a:noFill/>
                </a:ln>
                <a:effectLst/>
                <a:uLnTx/>
                <a:uFillTx/>
                <a:latin typeface="等线" panose="020F0502020204030204"/>
                <a:ea typeface="等线" panose="02010600030101010101" pitchFamily="2" charset="-122"/>
                <a:cs typeface="+mn-cs"/>
              </a:rPr>
              <a:t> (PAGA) </a:t>
            </a:r>
            <a:endParaRPr lang="en-HK" altLang="zh-CN" dirty="0">
              <a:latin typeface="等线" panose="020F0502020204030204"/>
              <a:ea typeface="等线" panose="02010600030101010101" pitchFamily="2" charset="-122"/>
            </a:endParaRPr>
          </a:p>
        </p:txBody>
      </p:sp>
    </p:spTree>
    <p:extLst>
      <p:ext uri="{BB962C8B-B14F-4D97-AF65-F5344CB8AC3E}">
        <p14:creationId xmlns:p14="http://schemas.microsoft.com/office/powerpoint/2010/main" val="354316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25" y="6203950"/>
            <a:ext cx="12210415" cy="674370"/>
          </a:xfrm>
          <a:prstGeom prst="rect">
            <a:avLst/>
          </a:prstGeom>
          <a:solidFill>
            <a:srgbClr val="7F3E9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flipH="1">
            <a:off x="-36029" y="334432"/>
            <a:ext cx="938041" cy="709444"/>
            <a:chOff x="13033" y="-20"/>
            <a:chExt cx="6435" cy="4759"/>
          </a:xfrm>
        </p:grpSpPr>
        <p:sp>
          <p:nvSpPr>
            <p:cNvPr id="25" name="直角三角形 24"/>
            <p:cNvSpPr/>
            <p:nvPr/>
          </p:nvSpPr>
          <p:spPr>
            <a:xfrm flipH="1">
              <a:off x="17228" y="-20"/>
              <a:ext cx="2023" cy="287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平行四边形 26"/>
            <p:cNvSpPr/>
            <p:nvPr/>
          </p:nvSpPr>
          <p:spPr>
            <a:xfrm flipH="1">
              <a:off x="13033" y="-20"/>
              <a:ext cx="6435" cy="3537"/>
            </a:xfrm>
            <a:prstGeom prst="parallelogram">
              <a:avLst>
                <a:gd name="adj" fmla="val 93242"/>
              </a:avLst>
            </a:prstGeom>
            <a:gradFill>
              <a:gsLst>
                <a:gs pos="42000">
                  <a:srgbClr val="BAB4EF"/>
                </a:gs>
                <a:gs pos="0">
                  <a:srgbClr val="CECBF4"/>
                </a:gs>
                <a:gs pos="100000">
                  <a:srgbClr val="A59CE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平行四边形 34"/>
            <p:cNvSpPr/>
            <p:nvPr/>
          </p:nvSpPr>
          <p:spPr>
            <a:xfrm rot="5400000">
              <a:off x="15373" y="804"/>
              <a:ext cx="4759" cy="3111"/>
            </a:xfrm>
            <a:prstGeom prst="parallelogram">
              <a:avLst>
                <a:gd name="adj" fmla="val 93284"/>
              </a:avLst>
            </a:prstGeom>
            <a:solidFill>
              <a:srgbClr val="7F3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5">
            <a:extLst>
              <a:ext uri="{FF2B5EF4-FFF2-40B4-BE49-F238E27FC236}">
                <a16:creationId xmlns:a16="http://schemas.microsoft.com/office/drawing/2014/main" id="{A3FB2B2B-680B-4525-9CB3-31B43360A4DB}"/>
              </a:ext>
            </a:extLst>
          </p:cNvPr>
          <p:cNvSpPr/>
          <p:nvPr/>
        </p:nvSpPr>
        <p:spPr>
          <a:xfrm>
            <a:off x="903568" y="181898"/>
            <a:ext cx="1112940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Topological Exploration of Human Prefrontal Cortex Development Single-Cell RNA-</a:t>
            </a:r>
            <a:r>
              <a:rPr kumimoji="0" lang="en-HK" altLang="zh-CN" sz="2000" b="1" i="0" u="none" strike="noStrike" kern="1200" cap="none" spc="0" normalizeH="0" baseline="0" noProof="0" dirty="0" err="1">
                <a:ln>
                  <a:noFill/>
                </a:ln>
                <a:solidFill>
                  <a:srgbClr val="5B9BD5"/>
                </a:solidFill>
                <a:effectLst/>
                <a:uLnTx/>
                <a:uFillTx/>
                <a:latin typeface="Calibri" charset="0"/>
                <a:ea typeface="Calibri" charset="0"/>
                <a:cs typeface="Calibri" charset="0"/>
              </a:rPr>
              <a:t>seq</a:t>
            </a:r>
            <a:r>
              <a:rPr kumimoji="0" lang="en-HK"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rPr>
              <a:t> Data</a:t>
            </a:r>
            <a:endParaRPr kumimoji="0" lang="en-US" altLang="zh-CN" sz="2000" b="1" i="0" u="none" strike="noStrike" kern="1200" cap="none" spc="0" normalizeH="0" baseline="0" noProof="0" dirty="0">
              <a:ln>
                <a:noFill/>
              </a:ln>
              <a:solidFill>
                <a:srgbClr val="5B9BD5"/>
              </a:solidFill>
              <a:effectLst/>
              <a:uLnTx/>
              <a:uFillTx/>
              <a:latin typeface="Calibri" charset="0"/>
              <a:ea typeface="Calibri" charset="0"/>
              <a:cs typeface="Calibr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F3A9A"/>
                </a:solidFill>
                <a:effectLst/>
                <a:uLnTx/>
                <a:uFillTx/>
                <a:latin typeface="Calibri" charset="0"/>
                <a:ea typeface="Calibri" charset="0"/>
                <a:cs typeface="Calibri" charset="0"/>
              </a:rPr>
              <a:t>Method </a:t>
            </a:r>
            <a:r>
              <a:rPr kumimoji="0" lang="en-US" altLang="zh-CN" sz="2400" b="1" i="0" u="none" strike="noStrike" kern="1200" cap="none" spc="0" normalizeH="0" baseline="0" noProof="0" dirty="0">
                <a:ln>
                  <a:noFill/>
                </a:ln>
                <a:solidFill>
                  <a:srgbClr val="7F3A9A"/>
                </a:solidFill>
                <a:effectLst/>
                <a:uLnTx/>
                <a:uFillTx/>
                <a:latin typeface="Calibri" charset="0"/>
                <a:ea typeface="Calibri" charset="0"/>
                <a:cs typeface="Calibri" charset="0"/>
              </a:rPr>
              <a:t> </a:t>
            </a:r>
          </a:p>
        </p:txBody>
      </p:sp>
      <p:sp>
        <p:nvSpPr>
          <p:cNvPr id="19" name="Title 1">
            <a:extLst>
              <a:ext uri="{FF2B5EF4-FFF2-40B4-BE49-F238E27FC236}">
                <a16:creationId xmlns:a16="http://schemas.microsoft.com/office/drawing/2014/main" id="{3F65CBD8-BBEC-4B0B-9092-B306D21E1C89}"/>
              </a:ext>
            </a:extLst>
          </p:cNvPr>
          <p:cNvSpPr txBox="1">
            <a:spLocks/>
          </p:cNvSpPr>
          <p:nvPr/>
        </p:nvSpPr>
        <p:spPr>
          <a:xfrm>
            <a:off x="686560" y="867879"/>
            <a:ext cx="11346413" cy="64304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rPr>
              <a:t>Leiden Clustering Algorithm</a:t>
            </a:r>
            <a:r>
              <a:rPr kumimoji="0" lang="en-US" sz="3600" b="1" i="0" u="none" strike="noStrike" kern="1200" cap="none" spc="0" normalizeH="0" noProof="0" dirty="0">
                <a:ln>
                  <a:noFill/>
                </a:ln>
                <a:solidFill>
                  <a:prstClr val="black"/>
                </a:solidFill>
                <a:effectLst/>
                <a:uLnTx/>
                <a:uFillTx/>
                <a:latin typeface="等线 Light" panose="020F0302020204030204"/>
                <a:ea typeface="+mj-ea"/>
                <a:cs typeface="+mj-cs"/>
              </a:rPr>
              <a:t> </a:t>
            </a:r>
            <a:endParaRPr kumimoji="0" lang="en-US" sz="3600" b="1" i="0" u="none" strike="noStrike" kern="1200" cap="none" spc="0" normalizeH="0" baseline="0" noProof="0" dirty="0">
              <a:ln>
                <a:noFill/>
              </a:ln>
              <a:solidFill>
                <a:prstClr val="black"/>
              </a:solidFill>
              <a:effectLst/>
              <a:uLnTx/>
              <a:uFillTx/>
              <a:latin typeface="等线 Light" panose="020F0302020204030204"/>
              <a:ea typeface="+mj-ea"/>
              <a:cs typeface="+mj-cs"/>
            </a:endParaRPr>
          </a:p>
        </p:txBody>
      </p:sp>
      <p:sp>
        <p:nvSpPr>
          <p:cNvPr id="20" name="TextBox 19">
            <a:extLst>
              <a:ext uri="{FF2B5EF4-FFF2-40B4-BE49-F238E27FC236}">
                <a16:creationId xmlns:a16="http://schemas.microsoft.com/office/drawing/2014/main" id="{9823C668-401B-4950-B33B-EAB1B906639F}"/>
              </a:ext>
            </a:extLst>
          </p:cNvPr>
          <p:cNvSpPr txBox="1"/>
          <p:nvPr/>
        </p:nvSpPr>
        <p:spPr>
          <a:xfrm>
            <a:off x="432991" y="1724755"/>
            <a:ext cx="4887154" cy="2862322"/>
          </a:xfrm>
          <a:prstGeom prst="rect">
            <a:avLst/>
          </a:prstGeom>
          <a:noFill/>
        </p:spPr>
        <p:txBody>
          <a:bodyPr wrap="square">
            <a:spAutoFit/>
          </a:bodyPr>
          <a:lstStyle/>
          <a:p>
            <a:pPr lvl="0"/>
            <a:r>
              <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rPr>
              <a:t>The main goal of the Leiden algorithm is to optimize the modularity of the graph. This process happens in three main steps:</a:t>
            </a:r>
          </a:p>
          <a:p>
            <a:pPr lvl="0"/>
            <a:endPar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Local moving: Move nodes to maximize modularity. </a:t>
            </a:r>
          </a:p>
          <a:p>
            <a:pPr marL="285750" lvl="0" indent="-285750">
              <a:buFont typeface="Arial" panose="020B0604020202020204" pitchFamily="34" charset="0"/>
              <a:buChar char="•"/>
            </a:pP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Refinement: Break communities into smaller sub-communities. </a:t>
            </a:r>
            <a:endParaRPr lang="en-HK" altLang="zh-CN"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kumimoji="0" lang="en-HK"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Aggregation: Create new network with communities as nodes, repeat process.</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645840F-FCAC-B4BC-ECA2-5D0BB6A6427C}"/>
              </a:ext>
            </a:extLst>
          </p:cNvPr>
          <p:cNvSpPr txBox="1"/>
          <p:nvPr/>
        </p:nvSpPr>
        <p:spPr>
          <a:xfrm>
            <a:off x="6919808" y="5456989"/>
            <a:ext cx="3691010" cy="577081"/>
          </a:xfrm>
          <a:prstGeom prst="rect">
            <a:avLst/>
          </a:prstGeom>
          <a:noFill/>
        </p:spPr>
        <p:txBody>
          <a:bodyPr wrap="square">
            <a:spAutoFit/>
          </a:bodyPr>
          <a:lstStyle/>
          <a:p>
            <a:pPr lvl="0" algn="ctr">
              <a:defRPr/>
            </a:pPr>
            <a:r>
              <a:rPr kumimoji="0" lang="pt-PT"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Leiden Clustering Algorithm Pipeline</a:t>
            </a: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r>
              <a:rPr lang="pt-PT" altLang="zh-CN" sz="1050" dirty="0">
                <a:solidFill>
                  <a:prstClr val="black"/>
                </a:solidFill>
              </a:rPr>
              <a:t> </a:t>
            </a:r>
          </a:p>
          <a:p>
            <a:pPr lvl="0" algn="ctr">
              <a:defRPr/>
            </a:pPr>
            <a:r>
              <a:rPr lang="pt-PT" altLang="zh-CN" sz="1050" dirty="0">
                <a:solidFill>
                  <a:prstClr val="black"/>
                </a:solidFill>
              </a:rPr>
              <a:t>(Traag et al., 2019)</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p>
        </p:txBody>
      </p:sp>
      <p:pic>
        <p:nvPicPr>
          <p:cNvPr id="6" name="Picture 5">
            <a:extLst>
              <a:ext uri="{FF2B5EF4-FFF2-40B4-BE49-F238E27FC236}">
                <a16:creationId xmlns:a16="http://schemas.microsoft.com/office/drawing/2014/main" id="{A480836E-4CCB-BCD6-85B5-6C224514505E}"/>
              </a:ext>
            </a:extLst>
          </p:cNvPr>
          <p:cNvPicPr>
            <a:picLocks noChangeAspect="1"/>
          </p:cNvPicPr>
          <p:nvPr/>
        </p:nvPicPr>
        <p:blipFill>
          <a:blip r:embed="rId3"/>
          <a:stretch>
            <a:fillRect/>
          </a:stretch>
        </p:blipFill>
        <p:spPr>
          <a:xfrm>
            <a:off x="5646469" y="1444200"/>
            <a:ext cx="5831287" cy="4012789"/>
          </a:xfrm>
          <a:prstGeom prst="rect">
            <a:avLst/>
          </a:prstGeom>
        </p:spPr>
      </p:pic>
      <p:sp>
        <p:nvSpPr>
          <p:cNvPr id="7" name="TextBox 6">
            <a:extLst>
              <a:ext uri="{FF2B5EF4-FFF2-40B4-BE49-F238E27FC236}">
                <a16:creationId xmlns:a16="http://schemas.microsoft.com/office/drawing/2014/main" id="{9DD4DED8-5B9C-7671-A837-AF4A7E161186}"/>
              </a:ext>
            </a:extLst>
          </p:cNvPr>
          <p:cNvSpPr txBox="1"/>
          <p:nvPr/>
        </p:nvSpPr>
        <p:spPr>
          <a:xfrm>
            <a:off x="6554971" y="3243039"/>
            <a:ext cx="1018847" cy="253916"/>
          </a:xfrm>
          <a:prstGeom prst="rect">
            <a:avLst/>
          </a:prstGeom>
          <a:noFill/>
        </p:spPr>
        <p:txBody>
          <a:bodyPr wrap="square">
            <a:spAutoFit/>
          </a:bodyPr>
          <a:lstStyle/>
          <a:p>
            <a:pPr lvl="0" algn="ctr">
              <a:defRPr/>
            </a:pPr>
            <a:r>
              <a:rPr kumimoji="0" lang="pt-PT" altLang="zh-CN" sz="105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KNN Graph</a:t>
            </a:r>
            <a:endParaRPr kumimoji="0" lang="pt-PT" altLang="zh-CN" sz="105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40598302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2581</TotalTime>
  <Words>1625</Words>
  <Application>Microsoft Office PowerPoint</Application>
  <PresentationFormat>Widescreen</PresentationFormat>
  <Paragraphs>205</Paragraphs>
  <Slides>24</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等线</vt:lpstr>
      <vt:lpstr>等线 Light</vt:lpstr>
      <vt:lpstr>宋体</vt:lpstr>
      <vt:lpstr>微软雅黑</vt:lpstr>
      <vt:lpstr>Arial</vt:lpstr>
      <vt:lpstr>Calibri</vt:lpstr>
      <vt:lpstr>Open Sans</vt:lpstr>
      <vt:lpstr>Segoe UI Black</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ECHAVARRIA GALINDO Martin</dc:creator>
  <cp:lastModifiedBy>ECHAVARRIA GALINDO Martin</cp:lastModifiedBy>
  <cp:revision>9</cp:revision>
  <dcterms:created xsi:type="dcterms:W3CDTF">2024-05-06T11:59:28Z</dcterms:created>
  <dcterms:modified xsi:type="dcterms:W3CDTF">2024-05-08T07:28:35Z</dcterms:modified>
</cp:coreProperties>
</file>